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5192">
          <p15:clr>
            <a:srgbClr val="A4A3A4"/>
          </p15:clr>
        </p15:guide>
        <p15:guide id="4" pos="244">
          <p15:clr>
            <a:srgbClr val="A4A3A4"/>
          </p15:clr>
        </p15:guide>
        <p15:guide id="5" pos="2951">
          <p15:clr>
            <a:srgbClr val="A4A3A4"/>
          </p15:clr>
        </p15:guide>
        <p15:guide id="6" pos="7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7B1"/>
    <a:srgbClr val="009E45"/>
    <a:srgbClr val="9FC6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howGuides="1">
      <p:cViewPr varScale="1">
        <p:scale>
          <a:sx n="115" d="100"/>
          <a:sy n="115" d="100"/>
        </p:scale>
        <p:origin x="1476" y="114"/>
      </p:cViewPr>
      <p:guideLst>
        <p:guide orient="horz" pos="2160"/>
        <p:guide pos="2880"/>
        <p:guide pos="5192"/>
        <p:guide pos="244"/>
        <p:guide pos="2951"/>
        <p:guide pos="793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382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00DFC6-362B-4BD1-998E-F62F1B813BA1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6F541-CD3C-4C7D-8E5B-5485FFF1E9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70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804EC-13EE-44FF-B857-A284BFFE7940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7451A-F6C4-42CF-A32D-E1D7DC8E0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551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Ligh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8888" y="2670362"/>
            <a:ext cx="3423600" cy="1512000"/>
          </a:xfrm>
        </p:spPr>
        <p:txBody>
          <a:bodyPr/>
          <a:lstStyle>
            <a:lvl1pPr>
              <a:lnSpc>
                <a:spcPts val="2850"/>
              </a:lnSpc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6988" y="5915586"/>
            <a:ext cx="3387725" cy="540000"/>
          </a:xfrm>
        </p:spPr>
        <p:txBody>
          <a:bodyPr/>
          <a:lstStyle>
            <a:lvl1pPr marL="0" indent="0" algn="l">
              <a:lnSpc>
                <a:spcPts val="1600"/>
              </a:lnSpc>
              <a:buNone/>
              <a:defRPr sz="13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C91B-C65A-4A5C-BBA8-29DE9733A937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DB64-F804-46D7-B97F-CE00FAC863B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/>
          <p:nvPr userDrawn="1"/>
        </p:nvPicPr>
        <p:blipFill>
          <a:blip r:embed="rId3"/>
          <a:stretch>
            <a:fillRect/>
          </a:stretch>
        </p:blipFill>
        <p:spPr>
          <a:xfrm>
            <a:off x="6120480" y="404664"/>
            <a:ext cx="2772000" cy="864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258888" y="4715358"/>
            <a:ext cx="366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2"/>
                </a:solidFill>
              </a:rPr>
              <a:t>I am a clinical pharmacologist</a:t>
            </a:r>
          </a:p>
        </p:txBody>
      </p:sp>
    </p:spTree>
    <p:extLst>
      <p:ext uri="{BB962C8B-B14F-4D97-AF65-F5344CB8AC3E}">
        <p14:creationId xmlns:p14="http://schemas.microsoft.com/office/powerpoint/2010/main" val="2030480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200" y="545505"/>
            <a:ext cx="7859208" cy="903883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" y="1909446"/>
            <a:ext cx="7854950" cy="3516570"/>
          </a:xfrm>
        </p:spPr>
        <p:txBody>
          <a:bodyPr/>
          <a:lstStyle>
            <a:lvl1pPr>
              <a:defRPr sz="1450">
                <a:solidFill>
                  <a:srgbClr val="0087B1"/>
                </a:solidFill>
              </a:defRPr>
            </a:lvl1pPr>
            <a:lvl2pPr>
              <a:spcAft>
                <a:spcPts val="850"/>
              </a:spcAft>
              <a:defRPr sz="1450"/>
            </a:lvl2pPr>
            <a:lvl3pPr marL="216000" indent="-216000">
              <a:lnSpc>
                <a:spcPts val="1700"/>
              </a:lnSpc>
              <a:spcBef>
                <a:spcPts val="0"/>
              </a:spcBef>
              <a:spcAft>
                <a:spcPts val="850"/>
              </a:spcAft>
              <a:buSzPct val="115000"/>
              <a:buFontTx/>
              <a:buBlip>
                <a:blip r:embed="rId2"/>
              </a:buBlip>
              <a:defRPr sz="1450"/>
            </a:lvl3pPr>
            <a:lvl4pPr marL="432000" indent="-216000">
              <a:lnSpc>
                <a:spcPts val="1700"/>
              </a:lnSpc>
              <a:spcBef>
                <a:spcPts val="0"/>
              </a:spcBef>
              <a:spcAft>
                <a:spcPts val="850"/>
              </a:spcAft>
              <a:buSzPct val="115000"/>
              <a:buFontTx/>
              <a:buBlip>
                <a:blip r:embed="rId2"/>
              </a:buBlip>
              <a:defRPr sz="1450"/>
            </a:lvl4pPr>
            <a:lvl5pPr marL="648000" indent="-216000">
              <a:lnSpc>
                <a:spcPts val="1700"/>
              </a:lnSpc>
              <a:spcBef>
                <a:spcPts val="0"/>
              </a:spcBef>
              <a:spcAft>
                <a:spcPts val="850"/>
              </a:spcAft>
              <a:buSzPct val="115000"/>
              <a:buFontTx/>
              <a:buBlip>
                <a:blip r:embed="rId2"/>
              </a:buBlip>
              <a:defRPr sz="145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C91B-C65A-4A5C-BBA8-29DE9733A937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DB64-F804-46D7-B97F-CE00FAC863B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2741210" y="5939988"/>
            <a:ext cx="366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2"/>
                </a:solidFill>
              </a:rPr>
              <a:t>I am a clinical pharmacologist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5114" y="5893397"/>
            <a:ext cx="2260572" cy="6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64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ivider Page (Ligh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349" y="348744"/>
            <a:ext cx="4284000" cy="1152000"/>
          </a:xfrm>
        </p:spPr>
        <p:txBody>
          <a:bodyPr anchor="t"/>
          <a:lstStyle>
            <a:lvl1pPr algn="l">
              <a:lnSpc>
                <a:spcPts val="2900"/>
              </a:lnSpc>
              <a:defRPr sz="27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349" y="1681977"/>
            <a:ext cx="4284000" cy="1747023"/>
          </a:xfrm>
        </p:spPr>
        <p:txBody>
          <a:bodyPr anchor="t" anchorCtr="0"/>
          <a:lstStyle>
            <a:lvl1pPr marL="0" indent="0">
              <a:lnSpc>
                <a:spcPts val="2150"/>
              </a:lnSpc>
              <a:buNone/>
              <a:defRPr sz="2000" b="0">
                <a:solidFill>
                  <a:srgbClr val="009E4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C91B-C65A-4A5C-BBA8-29DE9733A937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DB64-F804-46D7-B97F-CE00FAC863B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2741210" y="5939988"/>
            <a:ext cx="366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2"/>
                </a:solidFill>
              </a:rPr>
              <a:t>I am a clinical pharmacologist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5114" y="5893397"/>
            <a:ext cx="2260572" cy="6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67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552" y="1600200"/>
            <a:ext cx="395624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95624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C91B-C65A-4A5C-BBA8-29DE9733A937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DB64-F804-46D7-B97F-CE00FAC863B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2741210" y="5939988"/>
            <a:ext cx="366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2"/>
                </a:solidFill>
              </a:rPr>
              <a:t>I am a clinical pharmacologist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5114" y="5893397"/>
            <a:ext cx="2260572" cy="6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617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552" y="2174875"/>
            <a:ext cx="39578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9594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C91B-C65A-4A5C-BBA8-29DE9733A937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DB64-F804-46D7-B97F-CE00FAC863BB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2741210" y="5939988"/>
            <a:ext cx="366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2"/>
                </a:solidFill>
              </a:rPr>
              <a:t>I am a clinical pharmacologist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5114" y="5893397"/>
            <a:ext cx="2260572" cy="6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46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C91B-C65A-4A5C-BBA8-29DE9733A937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i="1" dirty="0" smtClean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DB64-F804-46D7-B97F-CE00FAC863BB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2741210" y="5939988"/>
            <a:ext cx="366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2"/>
                </a:solidFill>
              </a:rPr>
              <a:t>I am a clinical pharmacologist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5114" y="5893397"/>
            <a:ext cx="2260572" cy="6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85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C91B-C65A-4A5C-BBA8-29DE9733A937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DB64-F804-46D7-B97F-CE00FAC863B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741210" y="5949280"/>
            <a:ext cx="366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2"/>
                </a:solidFill>
              </a:rPr>
              <a:t>I am a clinical pharmacologist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5114" y="5893397"/>
            <a:ext cx="2260572" cy="6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07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3050"/>
            <a:ext cx="29259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02939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552" y="1435100"/>
            <a:ext cx="29259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C91B-C65A-4A5C-BBA8-29DE9733A937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DB64-F804-46D7-B97F-CE00FAC863B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2741210" y="5939988"/>
            <a:ext cx="366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2"/>
                </a:solidFill>
              </a:rPr>
              <a:t>I am a clinical pharmacologist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5114" y="5893397"/>
            <a:ext cx="2260572" cy="6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4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6792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6792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6792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C91B-C65A-4A5C-BBA8-29DE9733A937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i="1" dirty="0" smtClean="0"/>
          </a:p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DB64-F804-46D7-B97F-CE00FAC863B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2741210" y="5939988"/>
            <a:ext cx="366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2"/>
                </a:solidFill>
              </a:rPr>
              <a:t>I am a clinical pharmacologist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5114" y="5893397"/>
            <a:ext cx="2260572" cy="6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22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5200" y="545505"/>
            <a:ext cx="7851775" cy="90388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350" y="1909446"/>
            <a:ext cx="7854950" cy="35165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2727" y="6356350"/>
            <a:ext cx="2133600" cy="19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1C91B-C65A-4A5C-BBA8-29DE9733A937}" type="datetimeFigureOut">
              <a:rPr lang="en-GB" smtClean="0"/>
              <a:pPr/>
              <a:t>30/05/2017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19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0848" y="6356350"/>
            <a:ext cx="2133600" cy="19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9DB64-F804-46D7-B97F-CE00FAC863B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383" y="5829074"/>
            <a:ext cx="2028840" cy="647705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2741210" y="5939988"/>
            <a:ext cx="366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2"/>
                </a:solidFill>
              </a:rPr>
              <a:t>I am a clinical pharmacologist</a:t>
            </a:r>
          </a:p>
        </p:txBody>
      </p:sp>
    </p:spTree>
    <p:extLst>
      <p:ext uri="{BB962C8B-B14F-4D97-AF65-F5344CB8AC3E}">
        <p14:creationId xmlns:p14="http://schemas.microsoft.com/office/powerpoint/2010/main" val="170063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7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1700"/>
        </a:lnSpc>
        <a:spcBef>
          <a:spcPts val="0"/>
        </a:spcBef>
        <a:buFont typeface="Arial" pitchFamily="34" charset="0"/>
        <a:buNone/>
        <a:defRPr sz="145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1700"/>
        </a:lnSpc>
        <a:spcBef>
          <a:spcPts val="0"/>
        </a:spcBef>
        <a:spcAft>
          <a:spcPts val="850"/>
        </a:spcAft>
        <a:buFont typeface="Arial" pitchFamily="34" charset="0"/>
        <a:buNone/>
        <a:defRPr sz="1450" kern="1200">
          <a:solidFill>
            <a:schemeClr val="tx1"/>
          </a:solidFill>
          <a:latin typeface="+mn-lt"/>
          <a:ea typeface="+mn-ea"/>
          <a:cs typeface="+mn-cs"/>
        </a:defRPr>
      </a:lvl2pPr>
      <a:lvl3pPr marL="216000" indent="-216000" algn="l" defTabSz="914400" rtl="0" eaLnBrk="1" latinLnBrk="0" hangingPunct="1">
        <a:lnSpc>
          <a:spcPts val="1700"/>
        </a:lnSpc>
        <a:spcBef>
          <a:spcPts val="0"/>
        </a:spcBef>
        <a:spcAft>
          <a:spcPts val="850"/>
        </a:spcAft>
        <a:buSzPct val="115000"/>
        <a:buFontTx/>
        <a:buBlip>
          <a:blip r:embed="rId12"/>
        </a:buBlip>
        <a:defRPr sz="1450" kern="1200">
          <a:solidFill>
            <a:schemeClr val="tx1"/>
          </a:solidFill>
          <a:latin typeface="+mn-lt"/>
          <a:ea typeface="+mn-ea"/>
          <a:cs typeface="+mn-cs"/>
        </a:defRPr>
      </a:lvl3pPr>
      <a:lvl4pPr marL="432000" indent="-216000" algn="l" defTabSz="914400" rtl="0" eaLnBrk="1" latinLnBrk="0" hangingPunct="1">
        <a:lnSpc>
          <a:spcPts val="1700"/>
        </a:lnSpc>
        <a:spcBef>
          <a:spcPts val="0"/>
        </a:spcBef>
        <a:spcAft>
          <a:spcPts val="850"/>
        </a:spcAft>
        <a:buSzPct val="115000"/>
        <a:buFontTx/>
        <a:buBlip>
          <a:blip r:embed="rId12"/>
        </a:buBlip>
        <a:defRPr sz="1450" kern="1200">
          <a:solidFill>
            <a:schemeClr val="tx1"/>
          </a:solidFill>
          <a:latin typeface="+mn-lt"/>
          <a:ea typeface="+mn-ea"/>
          <a:cs typeface="+mn-cs"/>
        </a:defRPr>
      </a:lvl4pPr>
      <a:lvl5pPr marL="648000" indent="-216000" algn="l" defTabSz="914400" rtl="0" eaLnBrk="1" latinLnBrk="0" hangingPunct="1">
        <a:lnSpc>
          <a:spcPts val="1700"/>
        </a:lnSpc>
        <a:spcBef>
          <a:spcPts val="0"/>
        </a:spcBef>
        <a:spcAft>
          <a:spcPts val="850"/>
        </a:spcAft>
        <a:buSzPct val="115000"/>
        <a:buFontTx/>
        <a:buBlip>
          <a:blip r:embed="rId12"/>
        </a:buBlip>
        <a:defRPr sz="145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PowerPoint title</a:t>
            </a:r>
            <a:br>
              <a:rPr lang="en-GB" dirty="0" smtClean="0"/>
            </a:br>
            <a:r>
              <a:rPr lang="en-GB" b="0" dirty="0" smtClean="0"/>
              <a:t>slide text goes here </a:t>
            </a:r>
            <a:br>
              <a:rPr lang="en-GB" b="0" dirty="0" smtClean="0"/>
            </a:br>
            <a:r>
              <a:rPr lang="en-GB" b="0" dirty="0" smtClean="0"/>
              <a:t>using Verdana Bold</a:t>
            </a:r>
            <a:br>
              <a:rPr lang="en-GB" b="0" dirty="0" smtClean="0"/>
            </a:br>
            <a:r>
              <a:rPr lang="en-GB" b="0" dirty="0" smtClean="0"/>
              <a:t>and Regular</a:t>
            </a:r>
            <a:endParaRPr lang="en-GB" b="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PowerPoint title level 2 appears here</a:t>
            </a:r>
          </a:p>
          <a:p>
            <a:r>
              <a:rPr lang="en-GB" dirty="0" smtClean="0"/>
              <a:t>PowerPoint title level 2 appears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33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780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 am a clinical pharmacologist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525" y="1916832"/>
            <a:ext cx="7854950" cy="3516570"/>
          </a:xfrm>
        </p:spPr>
        <p:txBody>
          <a:bodyPr/>
          <a:lstStyle/>
          <a:p>
            <a:pPr lvl="2"/>
            <a:r>
              <a:rPr lang="en-GB" sz="1400" b="0" dirty="0" smtClean="0">
                <a:solidFill>
                  <a:schemeClr val="tx1"/>
                </a:solidFill>
              </a:rPr>
              <a:t>Clinical </a:t>
            </a:r>
            <a:r>
              <a:rPr lang="en-GB" sz="1400" b="0" dirty="0">
                <a:solidFill>
                  <a:schemeClr val="tx1"/>
                </a:solidFill>
              </a:rPr>
              <a:t>Pharmacology and Therapeutics (CPT) is one of 30 physician specialties in the medical career </a:t>
            </a:r>
            <a:r>
              <a:rPr lang="en-GB" sz="1400" b="0" dirty="0" smtClean="0">
                <a:solidFill>
                  <a:schemeClr val="tx1"/>
                </a:solidFill>
              </a:rPr>
              <a:t>pathway.</a:t>
            </a:r>
            <a:endParaRPr lang="en-GB" sz="1400" b="0" dirty="0" smtClean="0">
              <a:solidFill>
                <a:schemeClr val="tx1"/>
              </a:solidFill>
            </a:endParaRPr>
          </a:p>
          <a:p>
            <a:pPr lvl="2"/>
            <a:r>
              <a:rPr lang="en-GB" sz="1400" b="0" dirty="0" smtClean="0">
                <a:solidFill>
                  <a:schemeClr val="tx1"/>
                </a:solidFill>
              </a:rPr>
              <a:t>Consultants </a:t>
            </a:r>
            <a:r>
              <a:rPr lang="en-GB" sz="1400" b="0" dirty="0">
                <a:solidFill>
                  <a:schemeClr val="tx1"/>
                </a:solidFill>
              </a:rPr>
              <a:t>trained in this specialty lead on all aspects of medicines </a:t>
            </a:r>
            <a:r>
              <a:rPr lang="en-GB" sz="1400" b="0" dirty="0" smtClean="0">
                <a:solidFill>
                  <a:schemeClr val="tx1"/>
                </a:solidFill>
              </a:rPr>
              <a:t>management.</a:t>
            </a:r>
            <a:endParaRPr lang="en-GB" sz="1400" b="0" dirty="0" smtClean="0">
              <a:solidFill>
                <a:schemeClr val="tx1"/>
              </a:solidFill>
            </a:endParaRPr>
          </a:p>
          <a:p>
            <a:pPr lvl="2"/>
            <a:r>
              <a:rPr lang="en-GB" sz="1400" b="0" dirty="0" smtClean="0">
                <a:solidFill>
                  <a:schemeClr val="tx1"/>
                </a:solidFill>
              </a:rPr>
              <a:t>It </a:t>
            </a:r>
            <a:r>
              <a:rPr lang="en-GB" sz="1400" b="0" dirty="0">
                <a:solidFill>
                  <a:schemeClr val="tx1"/>
                </a:solidFill>
              </a:rPr>
              <a:t>is the only </a:t>
            </a:r>
            <a:r>
              <a:rPr lang="en-US" sz="1400" b="0" dirty="0">
                <a:solidFill>
                  <a:schemeClr val="tx1"/>
                </a:solidFill>
              </a:rPr>
              <a:t>medical specialty in the NHS focusing on the safe, effective, and cost-effective use of </a:t>
            </a:r>
            <a:r>
              <a:rPr lang="en-US" sz="1400" b="0" dirty="0" smtClean="0">
                <a:solidFill>
                  <a:schemeClr val="tx1"/>
                </a:solidFill>
              </a:rPr>
              <a:t>medicines.</a:t>
            </a:r>
            <a:endParaRPr lang="en-US" sz="1400" b="0" dirty="0" smtClean="0">
              <a:solidFill>
                <a:schemeClr val="tx1"/>
              </a:solidFill>
            </a:endParaRPr>
          </a:p>
          <a:p>
            <a:pPr lvl="2"/>
            <a:r>
              <a:rPr lang="en-US" sz="1400" b="0" dirty="0" smtClean="0">
                <a:solidFill>
                  <a:schemeClr val="tx1"/>
                </a:solidFill>
              </a:rPr>
              <a:t>Clinical </a:t>
            </a:r>
            <a:r>
              <a:rPr lang="en-US" sz="1400" b="0" dirty="0" smtClean="0">
                <a:solidFill>
                  <a:schemeClr val="tx1"/>
                </a:solidFill>
              </a:rPr>
              <a:t>pharmacologists play </a:t>
            </a:r>
            <a:r>
              <a:rPr lang="en-US" sz="1400" b="0" dirty="0">
                <a:solidFill>
                  <a:schemeClr val="tx1"/>
                </a:solidFill>
              </a:rPr>
              <a:t>a crucial role in refining the use of currently available medicines, and in developing the pioneering medicines of </a:t>
            </a:r>
            <a:r>
              <a:rPr lang="en-US" sz="1400" b="0" dirty="0" smtClean="0">
                <a:solidFill>
                  <a:schemeClr val="tx1"/>
                </a:solidFill>
              </a:rPr>
              <a:t>tomorrow.</a:t>
            </a:r>
            <a:endParaRPr lang="en-US" sz="1400" b="0" dirty="0" smtClean="0">
              <a:solidFill>
                <a:schemeClr val="tx1"/>
              </a:solidFill>
            </a:endParaRPr>
          </a:p>
          <a:p>
            <a:pPr lvl="2"/>
            <a:r>
              <a:rPr lang="en-GB" sz="1400" b="0" dirty="0" smtClean="0">
                <a:solidFill>
                  <a:schemeClr val="tx1"/>
                </a:solidFill>
              </a:rPr>
              <a:t>Clinical pharmacologists have diverse </a:t>
            </a:r>
            <a:r>
              <a:rPr lang="en-GB" sz="1400" b="0" dirty="0">
                <a:solidFill>
                  <a:schemeClr val="tx1"/>
                </a:solidFill>
              </a:rPr>
              <a:t>career paths working, for example, in the NHS, regulatory bodies, clinical trials units, universities or the </a:t>
            </a:r>
            <a:r>
              <a:rPr lang="en-GB" sz="1400" b="0" dirty="0" smtClean="0">
                <a:solidFill>
                  <a:schemeClr val="tx1"/>
                </a:solidFill>
              </a:rPr>
              <a:t>pharmaceutical industry.</a:t>
            </a:r>
            <a:endParaRPr lang="en-GB" sz="1400" b="0" dirty="0">
              <a:solidFill>
                <a:schemeClr val="tx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052905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PS_v1">
      <a:dk1>
        <a:sysClr val="windowText" lastClr="000000"/>
      </a:dk1>
      <a:lt1>
        <a:sysClr val="window" lastClr="FFFFFF"/>
      </a:lt1>
      <a:dk2>
        <a:srgbClr val="9FC63B"/>
      </a:dk2>
      <a:lt2>
        <a:srgbClr val="009E45"/>
      </a:lt2>
      <a:accent1>
        <a:srgbClr val="00ABAA"/>
      </a:accent1>
      <a:accent2>
        <a:srgbClr val="0087B1"/>
      </a:accent2>
      <a:accent3>
        <a:srgbClr val="005795"/>
      </a:accent3>
      <a:accent4>
        <a:srgbClr val="003843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PS_v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585846505F6341994824FF6BB9BA9D" ma:contentTypeVersion="4" ma:contentTypeDescription="Create a new document." ma:contentTypeScope="" ma:versionID="140a9dfe0aec70bbc597a57a57a68f86">
  <xsd:schema xmlns:xsd="http://www.w3.org/2001/XMLSchema" xmlns:xs="http://www.w3.org/2001/XMLSchema" xmlns:p="http://schemas.microsoft.com/office/2006/metadata/properties" xmlns:ns2="a7451a3a-7cd3-4d0c-98da-0c16202ca9e8" targetNamespace="http://schemas.microsoft.com/office/2006/metadata/properties" ma:root="true" ma:fieldsID="79bd548fd7dc48d56cef0b2d0961a2c8" ns2:_="">
    <xsd:import namespace="a7451a3a-7cd3-4d0c-98da-0c16202ca9e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Time" minOccurs="0"/>
                <xsd:element ref="ns2:LastSharedByUs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451a3a-7cd3-4d0c-98da-0c16202ca9e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Time" ma:index="10" nillable="true" ma:displayName="Last Shared By Time" ma:internalName="LastSharedByTime" ma:readOnly="true">
      <xsd:simpleType>
        <xsd:restriction base="dms:DateTime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935F87-64E2-48E3-9368-5C94508A4A28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a7451a3a-7cd3-4d0c-98da-0c16202ca9e8"/>
    <ds:schemaRef ds:uri="http://purl.org/dc/dcmitype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1E8E411-F06E-4ED1-9E55-FB9C68B13A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451a3a-7cd3-4d0c-98da-0c16202ca9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10C848-7B10-4F11-958D-1677745603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2015</Template>
  <TotalTime>18</TotalTime>
  <Words>125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Verdana</vt:lpstr>
      <vt:lpstr>Blank</vt:lpstr>
      <vt:lpstr>PowerPoint title slide text goes here  using Verdana Bold and Regular</vt:lpstr>
      <vt:lpstr>PowerPoint Presentation</vt:lpstr>
      <vt:lpstr>I am a clinical pharmacologist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title slide text goes here  using Verdana Bold and Regular</dc:title>
  <dc:creator>Lee Page</dc:creator>
  <cp:lastModifiedBy>Lee Page</cp:lastModifiedBy>
  <cp:revision>13</cp:revision>
  <dcterms:created xsi:type="dcterms:W3CDTF">2017-05-12T17:08:31Z</dcterms:created>
  <dcterms:modified xsi:type="dcterms:W3CDTF">2017-05-30T14:33:37Z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0x01010057585846505F6341994824FF6BB9BA9D</vt:lpwstr>
  </property>
</Properties>
</file>