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0" r:id="rId5"/>
    <p:sldId id="271" r:id="rId6"/>
    <p:sldId id="262" r:id="rId7"/>
    <p:sldId id="265" r:id="rId8"/>
    <p:sldId id="263" r:id="rId9"/>
    <p:sldId id="267" r:id="rId10"/>
    <p:sldId id="268" r:id="rId11"/>
    <p:sldId id="272" r:id="rId12"/>
    <p:sldId id="269" r:id="rId13"/>
    <p:sldId id="275" r:id="rId14"/>
    <p:sldId id="270" r:id="rId15"/>
    <p:sldId id="266"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192">
          <p15:clr>
            <a:srgbClr val="A4A3A4"/>
          </p15:clr>
        </p15:guide>
        <p15:guide id="4" pos="244">
          <p15:clr>
            <a:srgbClr val="A4A3A4"/>
          </p15:clr>
        </p15:guide>
        <p15:guide id="5" pos="2951">
          <p15:clr>
            <a:srgbClr val="A4A3A4"/>
          </p15:clr>
        </p15:guide>
        <p15:guide id="6" pos="79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Bate" initials="AB" lastIdx="0" clrIdx="0">
    <p:extLst>
      <p:ext uri="{19B8F6BF-5375-455C-9EA6-DF929625EA0E}">
        <p15:presenceInfo xmlns:p15="http://schemas.microsoft.com/office/powerpoint/2012/main" userId="S-1-5-21-2740273764-371621783-550041097-1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FFCC"/>
    <a:srgbClr val="0087B1"/>
    <a:srgbClr val="0000CC"/>
    <a:srgbClr val="FF7C80"/>
    <a:srgbClr val="000066"/>
    <a:srgbClr val="009E45"/>
    <a:srgbClr val="9FC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3" autoAdjust="0"/>
    <p:restoredTop sz="71095" autoAdjust="0"/>
  </p:normalViewPr>
  <p:slideViewPr>
    <p:cSldViewPr showGuides="1">
      <p:cViewPr varScale="1">
        <p:scale>
          <a:sx n="82" d="100"/>
          <a:sy n="82" d="100"/>
        </p:scale>
        <p:origin x="2304" y="90"/>
      </p:cViewPr>
      <p:guideLst>
        <p:guide orient="horz" pos="2160"/>
        <p:guide pos="2880"/>
        <p:guide pos="5192"/>
        <p:guide pos="244"/>
        <p:guide pos="2951"/>
        <p:guide pos="793"/>
      </p:guideLst>
    </p:cSldViewPr>
  </p:slideViewPr>
  <p:outlineViewPr>
    <p:cViewPr>
      <p:scale>
        <a:sx n="33" d="100"/>
        <a:sy n="33" d="100"/>
      </p:scale>
      <p:origin x="24" y="0"/>
    </p:cViewPr>
  </p:outlineViewPr>
  <p:notesTextViewPr>
    <p:cViewPr>
      <p:scale>
        <a:sx n="150" d="100"/>
        <a:sy n="150" d="100"/>
      </p:scale>
      <p:origin x="0" y="0"/>
    </p:cViewPr>
  </p:notesTextViewPr>
  <p:sorterViewPr>
    <p:cViewPr>
      <p:scale>
        <a:sx n="138" d="100"/>
        <a:sy n="138" d="100"/>
      </p:scale>
      <p:origin x="0" y="-4242"/>
    </p:cViewPr>
  </p:sorterViewPr>
  <p:notesViewPr>
    <p:cSldViewPr showGuides="1">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00DFC6-362B-4BD1-998E-F62F1B813BA1}" type="datetimeFigureOut">
              <a:rPr lang="en-GB" smtClean="0"/>
              <a:t>02/10/2017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36F541-CD3C-4C7D-8E5B-5485FFF1E99F}" type="slidenum">
              <a:rPr lang="en-GB" smtClean="0"/>
              <a:t>‹#›</a:t>
            </a:fld>
            <a:endParaRPr lang="en-GB"/>
          </a:p>
        </p:txBody>
      </p:sp>
    </p:spTree>
    <p:extLst>
      <p:ext uri="{BB962C8B-B14F-4D97-AF65-F5344CB8AC3E}">
        <p14:creationId xmlns:p14="http://schemas.microsoft.com/office/powerpoint/2010/main" val="280970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804EC-13EE-44FF-B857-A284BFFE7940}" type="datetimeFigureOut">
              <a:rPr lang="en-GB" smtClean="0"/>
              <a:t>02/10/2017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7451A-F6C4-42CF-A32D-E1D7DC8E0A50}" type="slidenum">
              <a:rPr lang="en-GB" smtClean="0"/>
              <a:t>‹#›</a:t>
            </a:fld>
            <a:endParaRPr lang="en-GB"/>
          </a:p>
        </p:txBody>
      </p:sp>
    </p:spTree>
    <p:extLst>
      <p:ext uri="{BB962C8B-B14F-4D97-AF65-F5344CB8AC3E}">
        <p14:creationId xmlns:p14="http://schemas.microsoft.com/office/powerpoint/2010/main" val="383055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1200"/>
              </a:spcAft>
              <a:buFont typeface="Arial" panose="020B0604020202020204" pitchFamily="34" charset="0"/>
              <a:buNone/>
            </a:pPr>
            <a:r>
              <a:rPr lang="en-GB" sz="1200" b="0" dirty="0" smtClean="0"/>
              <a:t>A 44 year-old woman had a urinary tract infection and was prescribed the antibiotic nitrofurantoin for 10 days. Two weeks later she noticed numbness, pins and needles and tingling of the lower limbs up to mid-thigh. She was examined by a neurologist three months later, who stated that this was likely to have been a peripheral neuropathy related to the previous course of nitrofurantoin. She is referred to you (as a clinical pharmacologist) for advice.</a:t>
            </a:r>
            <a:endParaRPr lang="en-GB" sz="1200" b="0" i="1" dirty="0" smtClean="0"/>
          </a:p>
          <a:p>
            <a:pPr marL="0" indent="0">
              <a:lnSpc>
                <a:spcPct val="100000"/>
              </a:lnSpc>
              <a:spcAft>
                <a:spcPts val="1200"/>
              </a:spcAft>
              <a:buFont typeface="Arial" panose="020B0604020202020204" pitchFamily="34" charset="0"/>
              <a:buNone/>
            </a:pPr>
            <a:endParaRPr lang="en-GB" sz="1200" b="0" i="1" dirty="0" smtClean="0">
              <a:solidFill>
                <a:schemeClr val="accent1">
                  <a:lumMod val="75000"/>
                </a:schemeClr>
              </a:solidFill>
            </a:endParaRPr>
          </a:p>
          <a:p>
            <a:pPr marL="0" indent="0">
              <a:lnSpc>
                <a:spcPct val="100000"/>
              </a:lnSpc>
              <a:spcAft>
                <a:spcPts val="1200"/>
              </a:spcAft>
              <a:buFont typeface="Arial" panose="020B0604020202020204" pitchFamily="34" charset="0"/>
              <a:buNone/>
            </a:pPr>
            <a:r>
              <a:rPr lang="en-GB" sz="1200" b="0" i="1" dirty="0" smtClean="0">
                <a:solidFill>
                  <a:schemeClr val="accent1">
                    <a:lumMod val="75000"/>
                  </a:schemeClr>
                </a:solidFill>
              </a:rPr>
              <a:t>Q1. What would you do (list more than one action and explain your reasons?</a:t>
            </a:r>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2</a:t>
            </a:fld>
            <a:endParaRPr lang="en-GB"/>
          </a:p>
        </p:txBody>
      </p:sp>
    </p:spTree>
    <p:extLst>
      <p:ext uri="{BB962C8B-B14F-4D97-AF65-F5344CB8AC3E}">
        <p14:creationId xmlns:p14="http://schemas.microsoft.com/office/powerpoint/2010/main" val="48533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t">
              <a:lnSpc>
                <a:spcPct val="100000"/>
              </a:lnSpc>
              <a:buFont typeface="Arial" panose="020B0604020202020204" pitchFamily="34" charset="0"/>
              <a:buNone/>
            </a:pPr>
            <a:r>
              <a:rPr lang="en-GB" dirty="0" smtClean="0"/>
              <a:t>You</a:t>
            </a:r>
            <a:r>
              <a:rPr lang="en-GB" baseline="0" dirty="0" smtClean="0"/>
              <a:t>  can help to minimise the risk of medication errors by </a:t>
            </a:r>
            <a:r>
              <a:rPr lang="en-GB" sz="2800" b="0" baseline="0" dirty="0" smtClean="0"/>
              <a:t>p</a:t>
            </a:r>
            <a:r>
              <a:rPr lang="en-GB" sz="2800" b="0" dirty="0" smtClean="0"/>
              <a:t>aying particular attention to high-risk situations for medication error. These include:-</a:t>
            </a:r>
          </a:p>
          <a:p>
            <a:pPr marL="673200" lvl="2" indent="-457200">
              <a:lnSpc>
                <a:spcPct val="100000"/>
              </a:lnSpc>
              <a:buFont typeface="Courier New" panose="02070309020205020404" pitchFamily="49" charset="0"/>
              <a:buChar char="o"/>
            </a:pPr>
            <a:r>
              <a:rPr lang="en-GB" sz="2400" dirty="0" smtClean="0">
                <a:solidFill>
                  <a:srgbClr val="0087B1"/>
                </a:solidFill>
              </a:rPr>
              <a:t>Injections and infusions as a source of Medication</a:t>
            </a:r>
            <a:r>
              <a:rPr lang="en-GB" sz="2400" baseline="0" dirty="0" smtClean="0">
                <a:solidFill>
                  <a:srgbClr val="0087B1"/>
                </a:solidFill>
              </a:rPr>
              <a:t> error</a:t>
            </a:r>
            <a:r>
              <a:rPr lang="en-GB" sz="2400" dirty="0" smtClean="0">
                <a:solidFill>
                  <a:srgbClr val="0087B1"/>
                </a:solidFill>
              </a:rPr>
              <a:t>s</a:t>
            </a:r>
          </a:p>
          <a:p>
            <a:pPr marL="673200" lvl="2" indent="-457200">
              <a:lnSpc>
                <a:spcPct val="100000"/>
              </a:lnSpc>
              <a:buFont typeface="Courier New" panose="02070309020205020404" pitchFamily="49" charset="0"/>
              <a:buChar char="o"/>
            </a:pPr>
            <a:r>
              <a:rPr lang="en-GB" sz="2400" dirty="0" smtClean="0">
                <a:solidFill>
                  <a:srgbClr val="0087B1"/>
                </a:solidFill>
              </a:rPr>
              <a:t>Prescribing in neonates, infants, children and the elderly</a:t>
            </a:r>
          </a:p>
          <a:p>
            <a:pPr marL="673200" lvl="2" indent="-457200">
              <a:lnSpc>
                <a:spcPct val="100000"/>
              </a:lnSpc>
              <a:buFont typeface="Courier New" panose="02070309020205020404" pitchFamily="49" charset="0"/>
              <a:buChar char="o"/>
            </a:pPr>
            <a:r>
              <a:rPr lang="en-GB" sz="2400" dirty="0" smtClean="0">
                <a:solidFill>
                  <a:srgbClr val="0087B1"/>
                </a:solidFill>
              </a:rPr>
              <a:t>Prescribing in patients with liver disease, renal disease and heart failure (where clearance of medicines from the body may be impaired</a:t>
            </a:r>
            <a:endParaRPr lang="en-GB" sz="2400" b="0" dirty="0" smtClean="0"/>
          </a:p>
          <a:p>
            <a:pPr marL="342900" indent="-342900" fontAlgn="t">
              <a:lnSpc>
                <a:spcPct val="100000"/>
              </a:lnSpc>
              <a:buFont typeface="Arial" panose="020B0604020202020204" pitchFamily="34" charset="0"/>
              <a:buChar char="•"/>
            </a:pPr>
            <a:endParaRPr lang="en-GB" sz="2400" b="0" dirty="0" smtClean="0"/>
          </a:p>
        </p:txBody>
      </p:sp>
      <p:sp>
        <p:nvSpPr>
          <p:cNvPr id="4" name="Slide Number Placeholder 3"/>
          <p:cNvSpPr>
            <a:spLocks noGrp="1"/>
          </p:cNvSpPr>
          <p:nvPr>
            <p:ph type="sldNum" sz="quarter" idx="10"/>
          </p:nvPr>
        </p:nvSpPr>
        <p:spPr/>
        <p:txBody>
          <a:bodyPr/>
          <a:lstStyle/>
          <a:p>
            <a:fld id="{7A87451A-F6C4-42CF-A32D-E1D7DC8E0A50}" type="slidenum">
              <a:rPr lang="en-GB" smtClean="0"/>
              <a:t>11</a:t>
            </a:fld>
            <a:endParaRPr lang="en-GB"/>
          </a:p>
        </p:txBody>
      </p:sp>
    </p:spTree>
    <p:extLst>
      <p:ext uri="{BB962C8B-B14F-4D97-AF65-F5344CB8AC3E}">
        <p14:creationId xmlns:p14="http://schemas.microsoft.com/office/powerpoint/2010/main" val="187630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itchFamily="34" charset="0"/>
              <a:buNone/>
            </a:pPr>
            <a:r>
              <a:rPr lang="en-GB" sz="1200" b="0" dirty="0" smtClean="0"/>
              <a:t>WHO has identified Medication Safety as the third Global Patient Safety Challenge to galvanize global commitment to improve medication safety and define a set of actions that are simple, practical and can be universally applied across all countries and settings.</a:t>
            </a:r>
          </a:p>
          <a:p>
            <a:pPr marL="457200" indent="-457200">
              <a:lnSpc>
                <a:spcPct val="100000"/>
              </a:lnSpc>
              <a:buFont typeface="Arial" pitchFamily="34" charset="0"/>
              <a:buChar char="•"/>
            </a:pPr>
            <a:endParaRPr lang="en-GB" sz="1200" b="0" dirty="0" smtClean="0"/>
          </a:p>
          <a:p>
            <a:pPr marL="0" indent="0">
              <a:lnSpc>
                <a:spcPct val="100000"/>
              </a:lnSpc>
              <a:buFont typeface="Arial" pitchFamily="34" charset="0"/>
              <a:buNone/>
            </a:pPr>
            <a:r>
              <a:rPr lang="en-GB" sz="1200" b="0" dirty="0" smtClean="0"/>
              <a:t>The “Challenge” will be to reduce medication-related harm by 50% globally in the next five years, with a proposed option for adaptable targets at country level.</a:t>
            </a:r>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12</a:t>
            </a:fld>
            <a:endParaRPr lang="en-GB"/>
          </a:p>
        </p:txBody>
      </p:sp>
    </p:spTree>
    <p:extLst>
      <p:ext uri="{BB962C8B-B14F-4D97-AF65-F5344CB8AC3E}">
        <p14:creationId xmlns:p14="http://schemas.microsoft.com/office/powerpoint/2010/main" val="71722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200"/>
              </a:spcAft>
            </a:pPr>
            <a:r>
              <a:rPr lang="en-GB" sz="1200" dirty="0" smtClean="0"/>
              <a:t>A 44 year-old woman had a urinary tract infection and was prescribed the antibiotic nitrofurantoin for 10 days. Two weeks later she noticed numbness, pins and needles and tingling of the lower limbs up to mid-thigh. She was examined by a neurologist three months later, who stated that this was likely to have been a peripheral neuropathy related to the previous course of nitrofurantoin. She is referred to you for advice. </a:t>
            </a:r>
            <a:r>
              <a:rPr lang="en-GB" sz="1200" i="1" dirty="0" smtClean="0"/>
              <a:t>Q1. What would you do (list more than one action and explain your reasons?)</a:t>
            </a:r>
            <a:endParaRPr lang="en-GB" sz="1200" b="0" i="1" dirty="0" smtClean="0"/>
          </a:p>
          <a:p>
            <a:pPr marL="457200" indent="-457200">
              <a:lnSpc>
                <a:spcPct val="100000"/>
              </a:lnSpc>
              <a:spcAft>
                <a:spcPts val="1000"/>
              </a:spcAft>
              <a:buFont typeface="+mj-lt"/>
              <a:buAutoNum type="alphaLcPeriod"/>
            </a:pPr>
            <a:r>
              <a:rPr lang="en-GB" sz="1200" b="0" dirty="0" smtClean="0"/>
              <a:t>Ensure that she is aware that peripheral neuropathy is a recognised adverse drug reaction (ADR) associated with nitrofurantoin use. The neurologist in this case considered  that </a:t>
            </a:r>
            <a:r>
              <a:rPr lang="en-GB" sz="1200" b="0" i="1" dirty="0" smtClean="0"/>
              <a:t>“she should never be prescribed nitrofurantoin again” </a:t>
            </a:r>
            <a:endParaRPr lang="en-GB" sz="1200" b="0" dirty="0" smtClean="0"/>
          </a:p>
          <a:p>
            <a:pPr marL="457200" indent="-457200">
              <a:lnSpc>
                <a:spcPct val="100000"/>
              </a:lnSpc>
              <a:spcAft>
                <a:spcPts val="1000"/>
              </a:spcAft>
              <a:buFont typeface="+mj-lt"/>
              <a:buAutoNum type="alphaLcPeriod"/>
            </a:pPr>
            <a:r>
              <a:rPr lang="en-GB" sz="1200" b="0" dirty="0" smtClean="0"/>
              <a:t>Ensure that her hospital and community medical records contain details of this suspected ADR and all other drug allergies/ intolerances and that the patient also has a personal record of these</a:t>
            </a:r>
          </a:p>
          <a:p>
            <a:pPr marL="457200" indent="-457200">
              <a:lnSpc>
                <a:spcPct val="100000"/>
              </a:lnSpc>
              <a:buFont typeface="+mj-lt"/>
              <a:buAutoNum type="alphaLcPeriod"/>
            </a:pPr>
            <a:r>
              <a:rPr lang="en-GB" sz="1200" b="0" dirty="0" smtClean="0"/>
              <a:t>This is a serious suspected ADR so ensure that a yellow card has been submitted to MHRA. If not, complete one yourself, informing the patient of the reasons why. Note a medication error has not occurred at this stage (i.e. a </a:t>
            </a:r>
            <a:r>
              <a:rPr lang="en-GB" sz="1200" dirty="0" smtClean="0"/>
              <a:t>preventable</a:t>
            </a:r>
            <a:r>
              <a:rPr lang="en-GB" sz="1200" b="0" dirty="0" smtClean="0"/>
              <a:t> event that may cause or lead to inappropriate medication use) </a:t>
            </a:r>
          </a:p>
          <a:p>
            <a:pPr>
              <a:lnSpc>
                <a:spcPct val="100000"/>
              </a:lnSpc>
            </a:pPr>
            <a:endParaRPr lang="en-GB" sz="1200" b="0" dirty="0" smtClean="0"/>
          </a:p>
          <a:p>
            <a:r>
              <a:rPr lang="en-GB" sz="1200" dirty="0" smtClean="0"/>
              <a:t>Postscript: </a:t>
            </a:r>
            <a:r>
              <a:rPr lang="en-GB" sz="1200" b="0" dirty="0" smtClean="0"/>
              <a:t>A medication error probably did occur 16 years later when she was prescribed nitrofurantoin long-term prophylactically (despite the previous history) and on this occasion developed interstitial lung disease (another serious ADR associated with this medicine), which responded to nitrofurantoin withdrawal. For further details see</a:t>
            </a:r>
            <a:r>
              <a:rPr lang="en-GB" sz="1200" dirty="0" smtClean="0"/>
              <a:t> </a:t>
            </a:r>
            <a:r>
              <a:rPr lang="en-GB" sz="1200" b="0" i="1" dirty="0" err="1" smtClean="0"/>
              <a:t>Bialas</a:t>
            </a:r>
            <a:r>
              <a:rPr lang="en-GB" sz="1200" b="0" i="1" dirty="0" smtClean="0"/>
              <a:t> MC et al. Nitrofurantoin re-challenge and recurrent toxicity. Postgrad Med J 1997; </a:t>
            </a:r>
            <a:r>
              <a:rPr lang="en-GB" sz="1200" b="0" i="1" u="sng" dirty="0" smtClean="0"/>
              <a:t>73</a:t>
            </a:r>
            <a:r>
              <a:rPr lang="en-GB" sz="1200" b="0" i="1" dirty="0" smtClean="0"/>
              <a:t>: 519-520</a:t>
            </a:r>
            <a:endParaRPr lang="en-GB" sz="1200" b="0" dirty="0" smtClean="0"/>
          </a:p>
          <a:p>
            <a:pPr marL="457200" indent="-457200">
              <a:lnSpc>
                <a:spcPct val="100000"/>
              </a:lnSpc>
              <a:buFont typeface="+mj-lt"/>
              <a:buAutoNum type="alphaLcPeriod"/>
            </a:pPr>
            <a:endParaRPr lang="en-GB" dirty="0" smtClean="0"/>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13</a:t>
            </a:fld>
            <a:endParaRPr lang="en-GB"/>
          </a:p>
        </p:txBody>
      </p:sp>
    </p:spTree>
    <p:extLst>
      <p:ext uri="{BB962C8B-B14F-4D97-AF65-F5344CB8AC3E}">
        <p14:creationId xmlns:p14="http://schemas.microsoft.com/office/powerpoint/2010/main" val="174762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ts val="2600"/>
              </a:lnSpc>
            </a:pPr>
            <a:r>
              <a:rPr lang="en-GB" sz="1400" dirty="0" smtClean="0">
                <a:solidFill>
                  <a:srgbClr val="0087B1"/>
                </a:solidFill>
              </a:rPr>
              <a:t>Clinical</a:t>
            </a:r>
            <a:r>
              <a:rPr lang="en-GB" sz="1400" b="0" dirty="0" smtClean="0">
                <a:solidFill>
                  <a:schemeClr val="tx1"/>
                </a:solidFill>
              </a:rPr>
              <a:t> </a:t>
            </a:r>
            <a:r>
              <a:rPr lang="en-GB" sz="1400" dirty="0" smtClean="0">
                <a:solidFill>
                  <a:srgbClr val="0087B1"/>
                </a:solidFill>
              </a:rPr>
              <a:t>Pharmacology and Therapeutics (CPT) is one of 30 physician specialties in the medical career pathway.</a:t>
            </a:r>
          </a:p>
          <a:p>
            <a:pPr lvl="2">
              <a:lnSpc>
                <a:spcPts val="2600"/>
              </a:lnSpc>
            </a:pPr>
            <a:r>
              <a:rPr lang="en-GB" sz="1400" dirty="0" smtClean="0">
                <a:solidFill>
                  <a:srgbClr val="0087B1"/>
                </a:solidFill>
              </a:rPr>
              <a:t>Consultants trained in this specialty lead on all aspects of medicines management.</a:t>
            </a:r>
          </a:p>
          <a:p>
            <a:pPr lvl="2">
              <a:lnSpc>
                <a:spcPts val="2600"/>
              </a:lnSpc>
            </a:pPr>
            <a:r>
              <a:rPr lang="en-GB" sz="1400" dirty="0" smtClean="0">
                <a:solidFill>
                  <a:srgbClr val="0087B1"/>
                </a:solidFill>
              </a:rPr>
              <a:t>It is the only </a:t>
            </a:r>
            <a:r>
              <a:rPr lang="en-US" sz="1400" dirty="0" smtClean="0">
                <a:solidFill>
                  <a:srgbClr val="0087B1"/>
                </a:solidFill>
              </a:rPr>
              <a:t>medical specialty in the NHS focusing on the safe, effective, and cost-effective use of medicines.</a:t>
            </a:r>
          </a:p>
          <a:p>
            <a:pPr lvl="2">
              <a:lnSpc>
                <a:spcPts val="2600"/>
              </a:lnSpc>
            </a:pPr>
            <a:r>
              <a:rPr lang="en-US" sz="1400" dirty="0" smtClean="0">
                <a:solidFill>
                  <a:srgbClr val="0087B1"/>
                </a:solidFill>
              </a:rPr>
              <a:t>Clinical pharmacologists play a crucial role in refining the use of currently available medicines, and in developing the pioneering medicines of tomorrow.</a:t>
            </a:r>
          </a:p>
          <a:p>
            <a:pPr lvl="2">
              <a:lnSpc>
                <a:spcPts val="2600"/>
              </a:lnSpc>
            </a:pPr>
            <a:r>
              <a:rPr lang="en-GB" sz="1400" dirty="0" smtClean="0">
                <a:solidFill>
                  <a:srgbClr val="0087B1"/>
                </a:solidFill>
              </a:rPr>
              <a:t>Clinical pharmacologists have diverse career paths working, for example, in the NHS, regulatory bodies, clinical trials units, universities or the pharmaceutical industry.</a:t>
            </a:r>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14</a:t>
            </a:fld>
            <a:endParaRPr lang="en-GB"/>
          </a:p>
        </p:txBody>
      </p:sp>
    </p:spTree>
    <p:extLst>
      <p:ext uri="{BB962C8B-B14F-4D97-AF65-F5344CB8AC3E}">
        <p14:creationId xmlns:p14="http://schemas.microsoft.com/office/powerpoint/2010/main" val="325586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GB" sz="1200" b="0" dirty="0" smtClean="0"/>
              <a:t>A medication error is any  preventable event that may cause, or lead to inappropriate medication use or patient harm while the medication is in the control of  the healthcare professional, patient, or consumer. </a:t>
            </a:r>
          </a:p>
          <a:p>
            <a:pPr marL="0" indent="0">
              <a:lnSpc>
                <a:spcPct val="100000"/>
              </a:lnSpc>
              <a:buFont typeface="Arial" panose="020B0604020202020204" pitchFamily="34" charset="0"/>
              <a:buNone/>
            </a:pPr>
            <a:r>
              <a:rPr lang="en-GB" sz="1200" b="0" dirty="0" smtClean="0"/>
              <a:t>Such events may be related to professional  practice, health  care products, procedures, and systems, including prescribing, order communication, product labelling, packaging, and  nomenclature, compounding, dispensing, distribution, administration, education, monitoring, and use”</a:t>
            </a:r>
          </a:p>
          <a:p>
            <a:pPr marL="342900" indent="-342900">
              <a:lnSpc>
                <a:spcPct val="100000"/>
              </a:lnSpc>
              <a:buFont typeface="Arial" panose="020B0604020202020204" pitchFamily="34" charset="0"/>
              <a:buChar char="•"/>
            </a:pPr>
            <a:endParaRPr lang="en-GB" sz="1200" b="0" dirty="0" smtClean="0"/>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3</a:t>
            </a:fld>
            <a:endParaRPr lang="en-GB"/>
          </a:p>
        </p:txBody>
      </p:sp>
    </p:spTree>
    <p:extLst>
      <p:ext uri="{BB962C8B-B14F-4D97-AF65-F5344CB8AC3E}">
        <p14:creationId xmlns:p14="http://schemas.microsoft.com/office/powerpoint/2010/main" val="12115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87B1"/>
                </a:solidFill>
              </a:rPr>
              <a:t>Not all medication errors (MEs) lead to an Adverse Drug Event (ADE). But ADEs caused by MEs ar</a:t>
            </a:r>
            <a:r>
              <a:rPr lang="en-GB" sz="1200" dirty="0" smtClean="0"/>
              <a:t>e </a:t>
            </a:r>
            <a:r>
              <a:rPr lang="en-GB" sz="1200" dirty="0" smtClean="0">
                <a:solidFill>
                  <a:srgbClr val="C00000"/>
                </a:solidFill>
              </a:rPr>
              <a:t>preventable </a:t>
            </a:r>
            <a:r>
              <a:rPr lang="en-GB" sz="1200" dirty="0" smtClean="0">
                <a:solidFill>
                  <a:srgbClr val="0087B1"/>
                </a:solidFill>
              </a:rPr>
              <a:t>by avoidance of the error.</a:t>
            </a:r>
            <a:r>
              <a:rPr lang="en-GB" sz="1200" i="1" baseline="0" dirty="0" smtClean="0">
                <a:solidFill>
                  <a:srgbClr val="0087B1"/>
                </a:solidFill>
              </a:rPr>
              <a:t> </a:t>
            </a:r>
            <a:r>
              <a:rPr lang="en-GB" sz="1200" i="0" baseline="0" dirty="0" smtClean="0">
                <a:solidFill>
                  <a:srgbClr val="0087B1"/>
                </a:solidFill>
              </a:rPr>
              <a:t>However</a:t>
            </a:r>
            <a:r>
              <a:rPr lang="en-GB" sz="1200" dirty="0" smtClean="0">
                <a:solidFill>
                  <a:srgbClr val="0087B1"/>
                </a:solidFill>
              </a:rPr>
              <a:t> ADEs caused by MEs ar</a:t>
            </a:r>
            <a:r>
              <a:rPr lang="en-GB" sz="1200" dirty="0" smtClean="0"/>
              <a:t>e </a:t>
            </a:r>
            <a:r>
              <a:rPr lang="en-GB" sz="1200" dirty="0" smtClean="0">
                <a:solidFill>
                  <a:srgbClr val="C00000"/>
                </a:solidFill>
              </a:rPr>
              <a:t>preventable </a:t>
            </a:r>
            <a:r>
              <a:rPr lang="en-GB" sz="1200" dirty="0" smtClean="0">
                <a:solidFill>
                  <a:srgbClr val="0087B1"/>
                </a:solidFill>
              </a:rPr>
              <a:t>by avoidance of the error</a:t>
            </a:r>
            <a:endParaRPr lang="en-GB" sz="1200" i="1" dirty="0" smtClean="0">
              <a:solidFill>
                <a:srgbClr val="0087B1"/>
              </a:solidFill>
            </a:endParaRPr>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4</a:t>
            </a:fld>
            <a:endParaRPr lang="en-GB"/>
          </a:p>
        </p:txBody>
      </p:sp>
    </p:spTree>
    <p:extLst>
      <p:ext uri="{BB962C8B-B14F-4D97-AF65-F5344CB8AC3E}">
        <p14:creationId xmlns:p14="http://schemas.microsoft.com/office/powerpoint/2010/main" val="387350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In the UK, prescribing or monitoring errors were detected in the care of one in eight patients, involving one in 20 of all prescription items (in primary care). Worldwide, the cost associated with medication errors has been estimated as 42 billion US$ annually, almost 1% of total global health expenditure.</a:t>
            </a:r>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5</a:t>
            </a:fld>
            <a:endParaRPr lang="en-GB"/>
          </a:p>
        </p:txBody>
      </p:sp>
    </p:spTree>
    <p:extLst>
      <p:ext uri="{BB962C8B-B14F-4D97-AF65-F5344CB8AC3E}">
        <p14:creationId xmlns:p14="http://schemas.microsoft.com/office/powerpoint/2010/main" val="362309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Medication errors can occur at any stage of the process, but particularly during prescribing.</a:t>
            </a:r>
            <a:r>
              <a:rPr lang="en-GB" sz="1200" b="0" dirty="0" smtClean="0"/>
              <a:t> Dispensing, administration</a:t>
            </a:r>
            <a:r>
              <a:rPr lang="en-GB" sz="1200" b="0" baseline="0" dirty="0" smtClean="0"/>
              <a:t> And </a:t>
            </a:r>
            <a:r>
              <a:rPr lang="en-GB" sz="1200" b="0" dirty="0" smtClean="0"/>
              <a:t>monitoring</a:t>
            </a:r>
            <a:r>
              <a:rPr lang="en-GB" sz="1200" b="0" baseline="0" dirty="0" smtClean="0"/>
              <a:t> may also be associated with significant risk of medication error.</a:t>
            </a:r>
            <a:endParaRPr lang="en-GB" sz="1200" b="0" dirty="0" smtClean="0"/>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6</a:t>
            </a:fld>
            <a:endParaRPr lang="en-GB"/>
          </a:p>
        </p:txBody>
      </p:sp>
    </p:spTree>
    <p:extLst>
      <p:ext uri="{BB962C8B-B14F-4D97-AF65-F5344CB8AC3E}">
        <p14:creationId xmlns:p14="http://schemas.microsoft.com/office/powerpoint/2010/main" val="113264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GB" sz="1200" b="0" dirty="0" smtClean="0"/>
              <a:t>Medication</a:t>
            </a:r>
            <a:r>
              <a:rPr lang="en-GB" sz="1200" b="0" baseline="0" dirty="0" smtClean="0"/>
              <a:t> errors occur b</a:t>
            </a:r>
            <a:r>
              <a:rPr lang="en-GB" sz="1200" b="0" dirty="0" smtClean="0"/>
              <a:t>ecause to “err is human” and we all make slips, lapses and mistakes.</a:t>
            </a:r>
            <a:r>
              <a:rPr lang="en-GB" sz="1200" b="0" baseline="0" dirty="0" smtClean="0"/>
              <a:t> However</a:t>
            </a:r>
            <a:r>
              <a:rPr lang="en-GB" sz="1200" b="0" dirty="0" smtClean="0"/>
              <a:t> bad errors don’t make people bad</a:t>
            </a:r>
            <a:r>
              <a:rPr lang="en-GB" sz="1200" b="0" baseline="0" dirty="0" smtClean="0"/>
              <a:t> and we </a:t>
            </a:r>
            <a:r>
              <a:rPr lang="en-GB" sz="1200" b="0" dirty="0" smtClean="0"/>
              <a:t>need to build systems and strategies which minimise human error.</a:t>
            </a:r>
            <a:r>
              <a:rPr lang="en-GB" sz="1200" b="0" baseline="0" dirty="0" smtClean="0"/>
              <a:t> </a:t>
            </a:r>
            <a:r>
              <a:rPr lang="en-GB" sz="1200" b="0" dirty="0" smtClean="0"/>
              <a:t>That means developing a strong “no-blame” safety culture in the NHS.</a:t>
            </a:r>
            <a:r>
              <a:rPr lang="en-GB" sz="1200" b="0" baseline="0" dirty="0" smtClean="0"/>
              <a:t> </a:t>
            </a:r>
            <a:r>
              <a:rPr lang="en-GB" sz="1200" b="0" dirty="0" smtClean="0"/>
              <a:t>It also means a professional duty of reporting errors and near-misses.</a:t>
            </a:r>
          </a:p>
        </p:txBody>
      </p:sp>
      <p:sp>
        <p:nvSpPr>
          <p:cNvPr id="4" name="Slide Number Placeholder 3"/>
          <p:cNvSpPr>
            <a:spLocks noGrp="1"/>
          </p:cNvSpPr>
          <p:nvPr>
            <p:ph type="sldNum" sz="quarter" idx="10"/>
          </p:nvPr>
        </p:nvSpPr>
        <p:spPr/>
        <p:txBody>
          <a:bodyPr/>
          <a:lstStyle/>
          <a:p>
            <a:fld id="{7A87451A-F6C4-42CF-A32D-E1D7DC8E0A50}" type="slidenum">
              <a:rPr lang="en-GB" smtClean="0"/>
              <a:t>7</a:t>
            </a:fld>
            <a:endParaRPr lang="en-GB"/>
          </a:p>
        </p:txBody>
      </p:sp>
    </p:spTree>
    <p:extLst>
      <p:ext uri="{BB962C8B-B14F-4D97-AF65-F5344CB8AC3E}">
        <p14:creationId xmlns:p14="http://schemas.microsoft.com/office/powerpoint/2010/main" val="43461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500"/>
              </a:lnSpc>
              <a:buFont typeface="Arial" panose="020B0604020202020204" pitchFamily="34" charset="0"/>
              <a:buNone/>
            </a:pPr>
            <a:r>
              <a:rPr lang="en-GB" sz="1800" dirty="0" smtClean="0"/>
              <a:t>Take into account the patient’s medication history before prescribing: </a:t>
            </a:r>
            <a:r>
              <a:rPr lang="en-GB" sz="1800" b="0" dirty="0" smtClean="0">
                <a:solidFill>
                  <a:srgbClr val="0087B1"/>
                </a:solidFill>
              </a:rPr>
              <a:t>Obtain an accurate list of current and recent medications (including over-the-counter and alternative medicines); prior adverse drug reactions; and drug allergies from the patient, their carers, or colleagues</a:t>
            </a:r>
            <a:endParaRPr lang="en-GB" sz="1800" b="0" dirty="0" smtClean="0"/>
          </a:p>
          <a:p>
            <a:pPr marL="342900" indent="-342900">
              <a:lnSpc>
                <a:spcPts val="2500"/>
              </a:lnSpc>
              <a:buFont typeface="Arial" panose="020B0604020202020204" pitchFamily="34" charset="0"/>
              <a:buChar char="•"/>
            </a:pPr>
            <a:endParaRPr lang="en-GB" sz="1800" dirty="0" smtClean="0"/>
          </a:p>
          <a:p>
            <a:pPr marL="0" indent="0">
              <a:lnSpc>
                <a:spcPts val="2500"/>
              </a:lnSpc>
              <a:buFont typeface="Arial" panose="020B0604020202020204" pitchFamily="34" charset="0"/>
              <a:buNone/>
            </a:pPr>
            <a:r>
              <a:rPr lang="en-GB" sz="1800" dirty="0" smtClean="0"/>
              <a:t>Write unambiguous legal prescriptions using the correct documentation: </a:t>
            </a:r>
            <a:r>
              <a:rPr lang="en-GB" sz="1800" dirty="0" smtClean="0">
                <a:solidFill>
                  <a:srgbClr val="0087B1"/>
                </a:solidFill>
              </a:rPr>
              <a:t>Be aware of common factors that cause medication errors and know how to avoid them</a:t>
            </a:r>
            <a:r>
              <a:rPr lang="en-GB" sz="1800" baseline="0" dirty="0" smtClean="0">
                <a:solidFill>
                  <a:srgbClr val="0087B1"/>
                </a:solidFill>
              </a:rPr>
              <a:t>. </a:t>
            </a:r>
            <a:r>
              <a:rPr lang="en-GB" sz="1800" dirty="0" smtClean="0">
                <a:solidFill>
                  <a:srgbClr val="0087B1"/>
                </a:solidFill>
              </a:rPr>
              <a:t>For complete details, consult the BPS guide “Ten Principles of Good Prescribing”,  </a:t>
            </a:r>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8</a:t>
            </a:fld>
            <a:endParaRPr lang="en-GB"/>
          </a:p>
        </p:txBody>
      </p:sp>
    </p:spTree>
    <p:extLst>
      <p:ext uri="{BB962C8B-B14F-4D97-AF65-F5344CB8AC3E}">
        <p14:creationId xmlns:p14="http://schemas.microsoft.com/office/powerpoint/2010/main" val="335026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t">
              <a:lnSpc>
                <a:spcPct val="100000"/>
              </a:lnSpc>
              <a:spcAft>
                <a:spcPts val="1200"/>
              </a:spcAft>
              <a:buFont typeface="Arial" panose="020B0604020202020204" pitchFamily="34" charset="0"/>
              <a:buNone/>
            </a:pPr>
            <a:r>
              <a:rPr lang="en-GB" sz="1200" b="0" dirty="0" smtClean="0"/>
              <a:t>Remember that ‘high risk’ (‘high-alert’) medicines are associated with a greater risk of ADEs after a ME. These include Anti-infective</a:t>
            </a:r>
            <a:r>
              <a:rPr lang="en-GB" sz="1200" b="0" baseline="0" dirty="0" smtClean="0"/>
              <a:t> agents</a:t>
            </a:r>
            <a:r>
              <a:rPr lang="en-GB" sz="1200" b="0" dirty="0" smtClean="0"/>
              <a:t>, potassium &amp; other salts/ electrolytes for injection, Insulins, Narcotics (e.g. opioids &amp; sedatives), chemotherapeutic agents &amp; </a:t>
            </a:r>
            <a:r>
              <a:rPr lang="en-GB" sz="1200" b="0" dirty="0" err="1" smtClean="0"/>
              <a:t>immunosuppressives</a:t>
            </a:r>
            <a:r>
              <a:rPr lang="en-GB" sz="1200" b="0" dirty="0" smtClean="0"/>
              <a:t> &amp; Heparins &amp; oral anticoagulants (A-PINCH).</a:t>
            </a:r>
          </a:p>
          <a:p>
            <a:pPr marL="0" indent="0" fontAlgn="t">
              <a:lnSpc>
                <a:spcPct val="100000"/>
              </a:lnSpc>
              <a:spcAft>
                <a:spcPts val="1200"/>
              </a:spcAft>
              <a:buFont typeface="Arial" panose="020B0604020202020204" pitchFamily="34" charset="0"/>
              <a:buNone/>
            </a:pPr>
            <a:endParaRPr lang="en-GB" sz="1200" b="0" dirty="0" smtClean="0"/>
          </a:p>
          <a:p>
            <a:pPr marL="0" indent="0" fontAlgn="t">
              <a:lnSpc>
                <a:spcPct val="100000"/>
              </a:lnSpc>
              <a:spcAft>
                <a:spcPts val="1200"/>
              </a:spcAft>
              <a:buFont typeface="Arial" panose="020B0604020202020204" pitchFamily="34" charset="0"/>
              <a:buNone/>
            </a:pPr>
            <a:r>
              <a:rPr lang="en-GB" sz="1200" b="0" dirty="0" smtClean="0"/>
              <a:t>Report medication errors or near-misses so that you and your colleagues can learn how to minimise similar risks in future</a:t>
            </a:r>
          </a:p>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9</a:t>
            </a:fld>
            <a:endParaRPr lang="en-GB"/>
          </a:p>
        </p:txBody>
      </p:sp>
    </p:spTree>
    <p:extLst>
      <p:ext uri="{BB962C8B-B14F-4D97-AF65-F5344CB8AC3E}">
        <p14:creationId xmlns:p14="http://schemas.microsoft.com/office/powerpoint/2010/main" val="62433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87451A-F6C4-42CF-A32D-E1D7DC8E0A50}" type="slidenum">
              <a:rPr lang="en-GB" smtClean="0"/>
              <a:t>10</a:t>
            </a:fld>
            <a:endParaRPr lang="en-GB"/>
          </a:p>
        </p:txBody>
      </p:sp>
    </p:spTree>
    <p:extLst>
      <p:ext uri="{BB962C8B-B14F-4D97-AF65-F5344CB8AC3E}">
        <p14:creationId xmlns:p14="http://schemas.microsoft.com/office/powerpoint/2010/main" val="3528467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8888" y="2670362"/>
            <a:ext cx="3423600" cy="1512000"/>
          </a:xfrm>
        </p:spPr>
        <p:txBody>
          <a:bodyPr/>
          <a:lstStyle>
            <a:lvl1pPr>
              <a:lnSpc>
                <a:spcPts val="2850"/>
              </a:lnSpc>
              <a:defRPr b="1">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296988" y="5915586"/>
            <a:ext cx="3387725" cy="540000"/>
          </a:xfrm>
        </p:spPr>
        <p:txBody>
          <a:bodyPr/>
          <a:lstStyle>
            <a:lvl1pPr marL="0" indent="0" algn="l">
              <a:lnSpc>
                <a:spcPts val="1600"/>
              </a:lnSpc>
              <a:buNone/>
              <a:defRPr sz="13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pic>
        <p:nvPicPr>
          <p:cNvPr id="8" name="Picture 7"/>
          <p:cNvPicPr/>
          <p:nvPr userDrawn="1"/>
        </p:nvPicPr>
        <p:blipFill>
          <a:blip r:embed="rId3"/>
          <a:stretch>
            <a:fillRect/>
          </a:stretch>
        </p:blipFill>
        <p:spPr>
          <a:xfrm>
            <a:off x="6120480" y="404664"/>
            <a:ext cx="2772000" cy="864000"/>
          </a:xfrm>
          <a:prstGeom prst="rect">
            <a:avLst/>
          </a:prstGeom>
        </p:spPr>
      </p:pic>
      <p:sp>
        <p:nvSpPr>
          <p:cNvPr id="9" name="Rectangle 8"/>
          <p:cNvSpPr/>
          <p:nvPr userDrawn="1"/>
        </p:nvSpPr>
        <p:spPr>
          <a:xfrm>
            <a:off x="1258888" y="4715358"/>
            <a:ext cx="3661580" cy="369332"/>
          </a:xfrm>
          <a:prstGeom prst="rect">
            <a:avLst/>
          </a:prstGeom>
        </p:spPr>
        <p:txBody>
          <a:bodyPr wrap="none">
            <a:spAutoFit/>
          </a:bodyPr>
          <a:lstStyle/>
          <a:p>
            <a:r>
              <a:rPr lang="en-GB" i="1" dirty="0" smtClean="0">
                <a:solidFill>
                  <a:schemeClr val="bg2"/>
                </a:solidFill>
              </a:rPr>
              <a:t>I am a clinical pharmacologist</a:t>
            </a:r>
          </a:p>
        </p:txBody>
      </p:sp>
    </p:spTree>
    <p:extLst>
      <p:ext uri="{BB962C8B-B14F-4D97-AF65-F5344CB8AC3E}">
        <p14:creationId xmlns:p14="http://schemas.microsoft.com/office/powerpoint/2010/main" val="203048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200" y="545505"/>
            <a:ext cx="7859208" cy="903883"/>
          </a:xfrm>
        </p:spPr>
        <p:txBody>
          <a:bodyPr/>
          <a:lstStyle>
            <a:lvl1pPr>
              <a:defRPr>
                <a:solidFill>
                  <a:schemeClr val="accent3"/>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87350" y="1909446"/>
            <a:ext cx="7854950" cy="3516570"/>
          </a:xfrm>
        </p:spPr>
        <p:txBody>
          <a:bodyPr/>
          <a:lstStyle>
            <a:lvl1pPr>
              <a:defRPr sz="1450">
                <a:solidFill>
                  <a:srgbClr val="0087B1"/>
                </a:solidFill>
              </a:defRPr>
            </a:lvl1pPr>
            <a:lvl2pPr>
              <a:spcAft>
                <a:spcPts val="850"/>
              </a:spcAft>
              <a:defRPr sz="1450"/>
            </a:lvl2pPr>
            <a:lvl3pPr marL="216000" indent="-216000">
              <a:lnSpc>
                <a:spcPts val="1700"/>
              </a:lnSpc>
              <a:spcBef>
                <a:spcPts val="0"/>
              </a:spcBef>
              <a:spcAft>
                <a:spcPts val="850"/>
              </a:spcAft>
              <a:buSzPct val="115000"/>
              <a:buFontTx/>
              <a:buBlip>
                <a:blip r:embed="rId2"/>
              </a:buBlip>
              <a:defRPr sz="1450"/>
            </a:lvl3pPr>
            <a:lvl4pPr marL="432000" indent="-216000">
              <a:lnSpc>
                <a:spcPts val="1700"/>
              </a:lnSpc>
              <a:spcBef>
                <a:spcPts val="0"/>
              </a:spcBef>
              <a:spcAft>
                <a:spcPts val="850"/>
              </a:spcAft>
              <a:buSzPct val="115000"/>
              <a:buFontTx/>
              <a:buBlip>
                <a:blip r:embed="rId2"/>
              </a:buBlip>
              <a:defRPr sz="1450"/>
            </a:lvl4pPr>
            <a:lvl5pPr marL="648000" indent="-216000">
              <a:lnSpc>
                <a:spcPts val="1700"/>
              </a:lnSpc>
              <a:spcBef>
                <a:spcPts val="0"/>
              </a:spcBef>
              <a:spcAft>
                <a:spcPts val="850"/>
              </a:spcAft>
              <a:buSzPct val="115000"/>
              <a:buFontTx/>
              <a:buBlip>
                <a:blip r:embed="rId2"/>
              </a:buBlip>
              <a:defRPr sz="145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
        <p:nvSpPr>
          <p:cNvPr id="7" name="Rectangle 6"/>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8" name="Picture 7"/>
          <p:cNvPicPr>
            <a:picLocks noChangeAspect="1"/>
          </p:cNvPicPr>
          <p:nvPr userDrawn="1"/>
        </p:nvPicPr>
        <p:blipFill>
          <a:blip r:embed="rId3"/>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8516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ivider Pag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349" y="348744"/>
            <a:ext cx="4284000" cy="1152000"/>
          </a:xfrm>
        </p:spPr>
        <p:txBody>
          <a:bodyPr anchor="t"/>
          <a:lstStyle>
            <a:lvl1pPr algn="l">
              <a:lnSpc>
                <a:spcPts val="2900"/>
              </a:lnSpc>
              <a:defRPr sz="2700" b="1" cap="none" baseline="0">
                <a:solidFill>
                  <a:schemeClr val="tx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387349" y="1681977"/>
            <a:ext cx="4284000" cy="1747023"/>
          </a:xfrm>
        </p:spPr>
        <p:txBody>
          <a:bodyPr anchor="t" anchorCtr="0"/>
          <a:lstStyle>
            <a:lvl1pPr marL="0" indent="0">
              <a:lnSpc>
                <a:spcPts val="2150"/>
              </a:lnSpc>
              <a:buNone/>
              <a:defRPr sz="2000" b="0">
                <a:solidFill>
                  <a:srgbClr val="009E4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02/10/2017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
        <p:nvSpPr>
          <p:cNvPr id="7" name="Rectangle 6"/>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8" name="Picture 7"/>
          <p:cNvPicPr>
            <a:picLocks noChangeAspect="1"/>
          </p:cNvPicPr>
          <p:nvPr userDrawn="1"/>
        </p:nvPicPr>
        <p:blipFill>
          <a:blip r:embed="rId3"/>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108567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51C91B-C65A-4A5C-BBA8-29DE9733A937}"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
        <p:nvSpPr>
          <p:cNvPr id="8" name="Rectangle 7"/>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9" name="Picture 8"/>
          <p:cNvPicPr>
            <a:picLocks noChangeAspect="1"/>
          </p:cNvPicPr>
          <p:nvPr userDrawn="1"/>
        </p:nvPicPr>
        <p:blipFill>
          <a:blip r:embed="rId2"/>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412361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t>02/10/2017</a:t>
            </a:fld>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D09DB64-F804-46D7-B97F-CE00FAC863BB}" type="slidenum">
              <a:rPr lang="en-GB" smtClean="0"/>
              <a:t>‹#›</a:t>
            </a:fld>
            <a:endParaRPr lang="en-GB"/>
          </a:p>
        </p:txBody>
      </p:sp>
      <p:sp>
        <p:nvSpPr>
          <p:cNvPr id="10" name="Rectangle 9"/>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11" name="Picture 10"/>
          <p:cNvPicPr>
            <a:picLocks noChangeAspect="1"/>
          </p:cNvPicPr>
          <p:nvPr userDrawn="1"/>
        </p:nvPicPr>
        <p:blipFill>
          <a:blip r:embed="rId2"/>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236546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t>02/10/2017</a:t>
            </a:fld>
            <a:endParaRPr lang="en-GB"/>
          </a:p>
        </p:txBody>
      </p:sp>
      <p:sp>
        <p:nvSpPr>
          <p:cNvPr id="4" name="Footer Placeholder 3"/>
          <p:cNvSpPr>
            <a:spLocks noGrp="1"/>
          </p:cNvSpPr>
          <p:nvPr>
            <p:ph type="ftr" sz="quarter" idx="11"/>
          </p:nvPr>
        </p:nvSpPr>
        <p:spPr/>
        <p:txBody>
          <a:bodyPr/>
          <a:lstStyle>
            <a:lvl1pPr>
              <a:defRPr/>
            </a:lvl1pPr>
          </a:lstStyle>
          <a:p>
            <a:endParaRPr lang="en-GB" i="1" dirty="0" smtClean="0"/>
          </a:p>
          <a:p>
            <a:endParaRPr lang="en-GB" dirty="0"/>
          </a:p>
        </p:txBody>
      </p:sp>
      <p:sp>
        <p:nvSpPr>
          <p:cNvPr id="5" name="Slide Number Placeholder 4"/>
          <p:cNvSpPr>
            <a:spLocks noGrp="1"/>
          </p:cNvSpPr>
          <p:nvPr>
            <p:ph type="sldNum" sz="quarter" idx="12"/>
          </p:nvPr>
        </p:nvSpPr>
        <p:spPr/>
        <p:txBody>
          <a:bodyPr/>
          <a:lstStyle/>
          <a:p>
            <a:fld id="{9D09DB64-F804-46D7-B97F-CE00FAC863BB}" type="slidenum">
              <a:rPr lang="en-GB" smtClean="0"/>
              <a:t>‹#›</a:t>
            </a:fld>
            <a:endParaRPr lang="en-GB"/>
          </a:p>
        </p:txBody>
      </p:sp>
      <p:sp>
        <p:nvSpPr>
          <p:cNvPr id="6" name="Rectangle 5"/>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7" name="Picture 6"/>
          <p:cNvPicPr>
            <a:picLocks noChangeAspect="1"/>
          </p:cNvPicPr>
          <p:nvPr userDrawn="1"/>
        </p:nvPicPr>
        <p:blipFill>
          <a:blip r:embed="rId2"/>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31268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t>02/10/2017</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D09DB64-F804-46D7-B97F-CE00FAC863BB}" type="slidenum">
              <a:rPr lang="en-GB" smtClean="0"/>
              <a:t>‹#›</a:t>
            </a:fld>
            <a:endParaRPr lang="en-GB"/>
          </a:p>
        </p:txBody>
      </p:sp>
      <p:sp>
        <p:nvSpPr>
          <p:cNvPr id="5" name="Rectangle 4"/>
          <p:cNvSpPr/>
          <p:nvPr userDrawn="1"/>
        </p:nvSpPr>
        <p:spPr>
          <a:xfrm>
            <a:off x="2741210" y="5949280"/>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6" name="Picture 5"/>
          <p:cNvPicPr>
            <a:picLocks noChangeAspect="1"/>
          </p:cNvPicPr>
          <p:nvPr userDrawn="1"/>
        </p:nvPicPr>
        <p:blipFill>
          <a:blip r:embed="rId2"/>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23320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
        <p:nvSpPr>
          <p:cNvPr id="8" name="Rectangle 7"/>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9" name="Picture 8"/>
          <p:cNvPicPr>
            <a:picLocks noChangeAspect="1"/>
          </p:cNvPicPr>
          <p:nvPr userDrawn="1"/>
        </p:nvPicPr>
        <p:blipFill>
          <a:blip r:embed="rId2"/>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35054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02/10/2017</a:t>
            </a:fld>
            <a:endParaRPr lang="en-GB"/>
          </a:p>
        </p:txBody>
      </p:sp>
      <p:sp>
        <p:nvSpPr>
          <p:cNvPr id="6" name="Footer Placeholder 5"/>
          <p:cNvSpPr>
            <a:spLocks noGrp="1"/>
          </p:cNvSpPr>
          <p:nvPr>
            <p:ph type="ftr" sz="quarter" idx="11"/>
          </p:nvPr>
        </p:nvSpPr>
        <p:spPr/>
        <p:txBody>
          <a:bodyPr/>
          <a:lstStyle/>
          <a:p>
            <a:endParaRPr lang="en-GB" i="1" dirty="0" smtClean="0"/>
          </a:p>
          <a:p>
            <a:endParaRPr lang="en-GB" dirty="0"/>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
        <p:nvSpPr>
          <p:cNvPr id="8" name="Rectangle 7"/>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pic>
        <p:nvPicPr>
          <p:cNvPr id="9" name="Picture 8"/>
          <p:cNvPicPr>
            <a:picLocks noChangeAspect="1"/>
          </p:cNvPicPr>
          <p:nvPr userDrawn="1"/>
        </p:nvPicPr>
        <p:blipFill>
          <a:blip r:embed="rId2"/>
          <a:stretch>
            <a:fillRect/>
          </a:stretch>
        </p:blipFill>
        <p:spPr>
          <a:xfrm>
            <a:off x="255114" y="5893397"/>
            <a:ext cx="2260572" cy="665905"/>
          </a:xfrm>
          <a:prstGeom prst="rect">
            <a:avLst/>
          </a:prstGeom>
        </p:spPr>
      </p:pic>
    </p:spTree>
    <p:extLst>
      <p:ext uri="{BB962C8B-B14F-4D97-AF65-F5344CB8AC3E}">
        <p14:creationId xmlns:p14="http://schemas.microsoft.com/office/powerpoint/2010/main" val="107022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00" y="545505"/>
            <a:ext cx="7851775" cy="9038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87350" y="1909446"/>
            <a:ext cx="7854950" cy="3516570"/>
          </a:xfrm>
          <a:prstGeom prst="rect">
            <a:avLst/>
          </a:prstGeom>
        </p:spPr>
        <p:txBody>
          <a:bodyPr vert="horz" lIns="0" tIns="0" rIns="0" bIns="0" rtlCol="0" anchor="t" anchorCtr="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42727" y="6356350"/>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fld id="{E551C91B-C65A-4A5C-BBA8-29DE9733A937}" type="datetimeFigureOut">
              <a:rPr lang="en-GB" smtClean="0"/>
              <a:pPr/>
              <a:t>02/10/2017</a:t>
            </a:fld>
            <a:endParaRPr lang="en-GB" dirty="0"/>
          </a:p>
        </p:txBody>
      </p:sp>
      <p:sp>
        <p:nvSpPr>
          <p:cNvPr id="5" name="Footer Placeholder 4"/>
          <p:cNvSpPr>
            <a:spLocks noGrp="1"/>
          </p:cNvSpPr>
          <p:nvPr>
            <p:ph type="ftr" sz="quarter" idx="3"/>
          </p:nvPr>
        </p:nvSpPr>
        <p:spPr>
          <a:xfrm>
            <a:off x="3124200" y="6356350"/>
            <a:ext cx="2895600" cy="198000"/>
          </a:xfrm>
          <a:prstGeom prst="rect">
            <a:avLst/>
          </a:prstGeom>
        </p:spPr>
        <p:txBody>
          <a:bodyPr vert="horz" lIns="0" tIns="0" rIns="0" bIns="0" rtlCol="0" anchor="t" anchorCtr="0">
            <a:noAutofit/>
          </a:bodyPr>
          <a:lstStyle>
            <a:lvl1pPr algn="ctr">
              <a:defRPr sz="1200">
                <a:solidFill>
                  <a:schemeClr val="bg2"/>
                </a:solidFill>
              </a:defRPr>
            </a:lvl1pPr>
          </a:lstStyle>
          <a:p>
            <a:endParaRPr lang="en-GB" dirty="0"/>
          </a:p>
        </p:txBody>
      </p:sp>
      <p:sp>
        <p:nvSpPr>
          <p:cNvPr id="6" name="Slide Number Placeholder 5"/>
          <p:cNvSpPr>
            <a:spLocks noGrp="1"/>
          </p:cNvSpPr>
          <p:nvPr>
            <p:ph type="sldNum" sz="quarter" idx="4"/>
          </p:nvPr>
        </p:nvSpPr>
        <p:spPr>
          <a:xfrm>
            <a:off x="6470848" y="6356350"/>
            <a:ext cx="2133600"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fld id="{9D09DB64-F804-46D7-B97F-CE00FAC863BB}" type="slidenum">
              <a:rPr lang="en-GB" smtClean="0"/>
              <a:pPr/>
              <a:t>‹#›</a:t>
            </a:fld>
            <a:endParaRPr lang="en-GB"/>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739383" y="5829074"/>
            <a:ext cx="2028840" cy="647705"/>
          </a:xfrm>
          <a:prstGeom prst="rect">
            <a:avLst/>
          </a:prstGeom>
        </p:spPr>
      </p:pic>
      <p:sp>
        <p:nvSpPr>
          <p:cNvPr id="7" name="Rectangle 6"/>
          <p:cNvSpPr/>
          <p:nvPr userDrawn="1"/>
        </p:nvSpPr>
        <p:spPr>
          <a:xfrm>
            <a:off x="2741210" y="5939988"/>
            <a:ext cx="3661580" cy="369332"/>
          </a:xfrm>
          <a:prstGeom prst="rect">
            <a:avLst/>
          </a:prstGeom>
        </p:spPr>
        <p:txBody>
          <a:bodyPr wrap="none">
            <a:spAutoFit/>
          </a:bodyPr>
          <a:lstStyle/>
          <a:p>
            <a:r>
              <a:rPr lang="en-GB" i="1" dirty="0" smtClean="0">
                <a:solidFill>
                  <a:schemeClr val="bg2"/>
                </a:solidFill>
              </a:rPr>
              <a:t>I am a clinical pharmacologist</a:t>
            </a:r>
          </a:p>
        </p:txBody>
      </p:sp>
    </p:spTree>
    <p:extLst>
      <p:ext uri="{BB962C8B-B14F-4D97-AF65-F5344CB8AC3E}">
        <p14:creationId xmlns:p14="http://schemas.microsoft.com/office/powerpoint/2010/main" val="170063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2700" kern="1200">
          <a:solidFill>
            <a:schemeClr val="accent3"/>
          </a:solidFill>
          <a:latin typeface="+mj-lt"/>
          <a:ea typeface="+mj-ea"/>
          <a:cs typeface="+mj-cs"/>
        </a:defRPr>
      </a:lvl1pPr>
    </p:titleStyle>
    <p:bodyStyle>
      <a:lvl1pPr marL="0" indent="0" algn="l" defTabSz="914400" rtl="0" eaLnBrk="1" latinLnBrk="0" hangingPunct="1">
        <a:lnSpc>
          <a:spcPts val="1700"/>
        </a:lnSpc>
        <a:spcBef>
          <a:spcPts val="0"/>
        </a:spcBef>
        <a:buFont typeface="Arial" pitchFamily="34" charset="0"/>
        <a:buNone/>
        <a:defRPr sz="1450" b="1" kern="1200">
          <a:solidFill>
            <a:schemeClr val="accent2"/>
          </a:solidFill>
          <a:latin typeface="+mn-lt"/>
          <a:ea typeface="+mn-ea"/>
          <a:cs typeface="+mn-cs"/>
        </a:defRPr>
      </a:lvl1pPr>
      <a:lvl2pPr marL="0" indent="0" algn="l" defTabSz="914400" rtl="0" eaLnBrk="1" latinLnBrk="0" hangingPunct="1">
        <a:lnSpc>
          <a:spcPts val="1700"/>
        </a:lnSpc>
        <a:spcBef>
          <a:spcPts val="0"/>
        </a:spcBef>
        <a:spcAft>
          <a:spcPts val="850"/>
        </a:spcAft>
        <a:buFont typeface="Arial" pitchFamily="34" charset="0"/>
        <a:buNone/>
        <a:defRPr sz="1450" kern="1200">
          <a:solidFill>
            <a:schemeClr val="tx1"/>
          </a:solidFill>
          <a:latin typeface="+mn-lt"/>
          <a:ea typeface="+mn-ea"/>
          <a:cs typeface="+mn-cs"/>
        </a:defRPr>
      </a:lvl2pPr>
      <a:lvl3pPr marL="216000" indent="-216000" algn="l" defTabSz="914400" rtl="0" eaLnBrk="1" latinLnBrk="0" hangingPunct="1">
        <a:lnSpc>
          <a:spcPts val="1700"/>
        </a:lnSpc>
        <a:spcBef>
          <a:spcPts val="0"/>
        </a:spcBef>
        <a:spcAft>
          <a:spcPts val="850"/>
        </a:spcAft>
        <a:buSzPct val="115000"/>
        <a:buFontTx/>
        <a:buBlip>
          <a:blip r:embed="rId12"/>
        </a:buBlip>
        <a:defRPr sz="1450" kern="1200">
          <a:solidFill>
            <a:schemeClr val="tx1"/>
          </a:solidFill>
          <a:latin typeface="+mn-lt"/>
          <a:ea typeface="+mn-ea"/>
          <a:cs typeface="+mn-cs"/>
        </a:defRPr>
      </a:lvl3pPr>
      <a:lvl4pPr marL="432000" indent="-216000" algn="l" defTabSz="914400" rtl="0" eaLnBrk="1" latinLnBrk="0" hangingPunct="1">
        <a:lnSpc>
          <a:spcPts val="1700"/>
        </a:lnSpc>
        <a:spcBef>
          <a:spcPts val="0"/>
        </a:spcBef>
        <a:spcAft>
          <a:spcPts val="850"/>
        </a:spcAft>
        <a:buSzPct val="115000"/>
        <a:buFontTx/>
        <a:buBlip>
          <a:blip r:embed="rId12"/>
        </a:buBlip>
        <a:defRPr sz="1450" kern="1200">
          <a:solidFill>
            <a:schemeClr val="tx1"/>
          </a:solidFill>
          <a:latin typeface="+mn-lt"/>
          <a:ea typeface="+mn-ea"/>
          <a:cs typeface="+mn-cs"/>
        </a:defRPr>
      </a:lvl4pPr>
      <a:lvl5pPr marL="648000" indent="-216000" algn="l" defTabSz="914400" rtl="0" eaLnBrk="1" latinLnBrk="0" hangingPunct="1">
        <a:lnSpc>
          <a:spcPts val="1700"/>
        </a:lnSpc>
        <a:spcBef>
          <a:spcPts val="0"/>
        </a:spcBef>
        <a:spcAft>
          <a:spcPts val="850"/>
        </a:spcAft>
        <a:buSzPct val="115000"/>
        <a:buFontTx/>
        <a:buBlip>
          <a:blip r:embed="rId12"/>
        </a:buBlip>
        <a:defRPr sz="14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who.int/patientsafety/medication-safety/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cmerp.org/about-medication-erro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books/NBK22518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mc-uk.org/Investigating_the_prevalence_and_causes_of_prescribing_errors_in_%20general_practiceThe_PRACtICe_study_Reoprt_May_2012_4860508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who.int/patientsafety/campaigns/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mc/articles/PMC347733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640" y="1700808"/>
            <a:ext cx="7200800" cy="1512000"/>
          </a:xfrm>
        </p:spPr>
        <p:txBody>
          <a:bodyPr/>
          <a:lstStyle/>
          <a:p>
            <a:pPr>
              <a:lnSpc>
                <a:spcPct val="100000"/>
              </a:lnSpc>
            </a:pPr>
            <a:r>
              <a:rPr lang="en-GB" sz="4400" dirty="0" smtClean="0">
                <a:solidFill>
                  <a:srgbClr val="006699"/>
                </a:solidFill>
              </a:rPr>
              <a:t>Prevention of Medication errors</a:t>
            </a:r>
            <a:r>
              <a:rPr lang="en-GB" sz="2400" dirty="0">
                <a:solidFill>
                  <a:srgbClr val="006699"/>
                </a:solidFill>
              </a:rPr>
              <a:t/>
            </a:r>
            <a:br>
              <a:rPr lang="en-GB" sz="2400" dirty="0">
                <a:solidFill>
                  <a:srgbClr val="006699"/>
                </a:solidFill>
              </a:rPr>
            </a:br>
            <a:r>
              <a:rPr lang="en-GB" sz="2400" dirty="0" smtClean="0">
                <a:solidFill>
                  <a:srgbClr val="FF0000"/>
                </a:solidFill>
              </a:rPr>
              <a:t/>
            </a:r>
            <a:br>
              <a:rPr lang="en-GB" sz="2400" dirty="0" smtClean="0">
                <a:solidFill>
                  <a:srgbClr val="FF0000"/>
                </a:solidFill>
              </a:rPr>
            </a:br>
            <a:r>
              <a:rPr lang="en-GB" sz="2800" b="0" dirty="0" smtClean="0"/>
              <a:t>Philip A Routledge</a:t>
            </a:r>
            <a:br>
              <a:rPr lang="en-GB" sz="2800" b="0" dirty="0" smtClean="0"/>
            </a:br>
            <a:r>
              <a:rPr lang="en-GB" sz="2800" b="0" dirty="0" smtClean="0"/>
              <a:t>James Coulson</a:t>
            </a:r>
            <a:endParaRPr lang="en-GB" sz="2800" b="0" dirty="0"/>
          </a:p>
        </p:txBody>
      </p:sp>
      <p:sp>
        <p:nvSpPr>
          <p:cNvPr id="5" name="Subtitle 4"/>
          <p:cNvSpPr>
            <a:spLocks noGrp="1"/>
          </p:cNvSpPr>
          <p:nvPr>
            <p:ph type="subTitle" idx="1"/>
          </p:nvPr>
        </p:nvSpPr>
        <p:spPr>
          <a:xfrm>
            <a:off x="359489" y="5263180"/>
            <a:ext cx="4104456" cy="540000"/>
          </a:xfrm>
        </p:spPr>
        <p:txBody>
          <a:bodyPr/>
          <a:lstStyle/>
          <a:p>
            <a:r>
              <a:rPr lang="en-GB" dirty="0" smtClean="0"/>
              <a:t>All Wales Therapeutics and Toxicology Centre</a:t>
            </a:r>
          </a:p>
          <a:p>
            <a:r>
              <a:rPr lang="en-GB" dirty="0" smtClean="0"/>
              <a:t>Cardiff, Wales, UK</a:t>
            </a:r>
            <a:endParaRPr lang="en-GB" dirty="0"/>
          </a:p>
        </p:txBody>
      </p:sp>
      <p:pic>
        <p:nvPicPr>
          <p:cNvPr id="6" name="Picture 5" descr="report_cover"/>
          <p:cNvPicPr>
            <a:picLocks noChangeAspect="1" noChangeArrowheads="1"/>
          </p:cNvPicPr>
          <p:nvPr/>
        </p:nvPicPr>
        <p:blipFill>
          <a:blip r:embed="rId2" cstate="print"/>
          <a:srcRect l="55240" t="2128" r="2594" b="87234"/>
          <a:stretch>
            <a:fillRect/>
          </a:stretch>
        </p:blipFill>
        <p:spPr bwMode="auto">
          <a:xfrm>
            <a:off x="359489" y="5769200"/>
            <a:ext cx="1944301" cy="69439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524328" y="1228113"/>
            <a:ext cx="1224136" cy="8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633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85096861"/>
              </p:ext>
            </p:extLst>
          </p:nvPr>
        </p:nvGraphicFramePr>
        <p:xfrm>
          <a:off x="251520" y="592291"/>
          <a:ext cx="8712968" cy="5129436"/>
        </p:xfrm>
        <a:graphic>
          <a:graphicData uri="http://schemas.openxmlformats.org/drawingml/2006/table">
            <a:tbl>
              <a:tblPr firstRow="1" firstCol="1" bandRow="1">
                <a:tableStyleId>{5C22544A-7EE6-4342-B048-85BDC9FD1C3A}</a:tableStyleId>
              </a:tblPr>
              <a:tblGrid>
                <a:gridCol w="2566006">
                  <a:extLst>
                    <a:ext uri="{9D8B030D-6E8A-4147-A177-3AD203B41FA5}">
                      <a16:colId xmlns:a16="http://schemas.microsoft.com/office/drawing/2014/main" val="20000"/>
                    </a:ext>
                  </a:extLst>
                </a:gridCol>
                <a:gridCol w="4640456">
                  <a:extLst>
                    <a:ext uri="{9D8B030D-6E8A-4147-A177-3AD203B41FA5}">
                      <a16:colId xmlns:a16="http://schemas.microsoft.com/office/drawing/2014/main" val="20001"/>
                    </a:ext>
                  </a:extLst>
                </a:gridCol>
                <a:gridCol w="1506506">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1600" dirty="0">
                          <a:effectLst>
                            <a:outerShdw blurRad="38100" dist="38100" dir="2700000" algn="tl">
                              <a:srgbClr val="000000">
                                <a:alpha val="43137"/>
                              </a:srgbClr>
                            </a:outerShdw>
                          </a:effectLst>
                          <a:latin typeface="+mn-lt"/>
                        </a:rPr>
                        <a:t>Therapeutic </a:t>
                      </a:r>
                      <a:r>
                        <a:rPr lang="en-GB" sz="1600" dirty="0" smtClean="0">
                          <a:effectLst>
                            <a:outerShdw blurRad="38100" dist="38100" dir="2700000" algn="tl">
                              <a:srgbClr val="000000">
                                <a:alpha val="43137"/>
                              </a:srgbClr>
                            </a:outerShdw>
                          </a:effectLst>
                          <a:latin typeface="+mn-lt"/>
                        </a:rPr>
                        <a:t>Group</a:t>
                      </a:r>
                      <a:r>
                        <a:rPr lang="en-GB" sz="1600" dirty="0">
                          <a:effectLst>
                            <a:outerShdw blurRad="38100" dist="38100" dir="2700000" algn="tl">
                              <a:srgbClr val="000000">
                                <a:alpha val="43137"/>
                              </a:srgbClr>
                            </a:outerShdw>
                          </a:effectLst>
                          <a:latin typeface="+mn-lt"/>
                        </a:rPr>
                        <a:t> </a:t>
                      </a:r>
                      <a:endParaRPr lang="en-GB" sz="16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a:effectLst>
                            <a:outerShdw blurRad="38100" dist="38100" dir="2700000" algn="tl">
                              <a:srgbClr val="000000">
                                <a:alpha val="43137"/>
                              </a:srgbClr>
                            </a:outerShdw>
                          </a:effectLst>
                          <a:latin typeface="+mn-lt"/>
                        </a:rPr>
                        <a:t>Some examples from the </a:t>
                      </a:r>
                      <a:r>
                        <a:rPr lang="en-GB" sz="1600" dirty="0" smtClean="0">
                          <a:effectLst>
                            <a:outerShdw blurRad="38100" dist="38100" dir="2700000" algn="tl">
                              <a:srgbClr val="000000">
                                <a:alpha val="43137"/>
                              </a:srgbClr>
                            </a:outerShdw>
                          </a:effectLst>
                          <a:latin typeface="+mn-lt"/>
                        </a:rPr>
                        <a:t>group</a:t>
                      </a:r>
                      <a:endParaRPr lang="en-GB" sz="1600" dirty="0">
                        <a:effectLst>
                          <a:outerShdw blurRad="38100" dist="38100" dir="2700000" algn="tl">
                            <a:srgbClr val="000000">
                              <a:alpha val="43137"/>
                            </a:srgbClr>
                          </a:outerShdw>
                        </a:effectLst>
                        <a:latin typeface="+mn-lt"/>
                      </a:endParaRPr>
                    </a:p>
                    <a:p>
                      <a:pPr algn="ctr">
                        <a:lnSpc>
                          <a:spcPct val="107000"/>
                        </a:lnSpc>
                        <a:spcAft>
                          <a:spcPts val="0"/>
                        </a:spcAft>
                      </a:pPr>
                      <a:r>
                        <a:rPr lang="en-GB" sz="1600" dirty="0">
                          <a:effectLst>
                            <a:outerShdw blurRad="38100" dist="38100" dir="2700000" algn="tl">
                              <a:srgbClr val="000000">
                                <a:alpha val="43137"/>
                              </a:srgbClr>
                            </a:outerShdw>
                          </a:effectLst>
                          <a:latin typeface="+mn-lt"/>
                        </a:rPr>
                        <a:t> </a:t>
                      </a:r>
                      <a:endParaRPr lang="en-GB" sz="16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smtClean="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Some Serious</a:t>
                      </a:r>
                      <a:r>
                        <a:rPr lang="en-GB" sz="1600" baseline="0" dirty="0" smtClean="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a:t>
                      </a:r>
                      <a:r>
                        <a:rPr lang="en-GB" sz="1600" dirty="0" smtClean="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ADEs</a:t>
                      </a:r>
                      <a:endParaRPr lang="en-GB" sz="16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41909">
                <a:tc>
                  <a:txBody>
                    <a:bodyPr/>
                    <a:lstStyle/>
                    <a:p>
                      <a:pPr>
                        <a:lnSpc>
                          <a:spcPct val="107000"/>
                        </a:lnSpc>
                        <a:spcAft>
                          <a:spcPts val="0"/>
                        </a:spcAft>
                      </a:pPr>
                      <a:r>
                        <a:rPr lang="en-GB" sz="1800" dirty="0">
                          <a:solidFill>
                            <a:srgbClr val="FFFF00"/>
                          </a:solidFill>
                          <a:effectLst>
                            <a:outerShdw blurRad="38100" dist="38100" dir="2700000" algn="tl">
                              <a:srgbClr val="000000">
                                <a:alpha val="43137"/>
                              </a:srgbClr>
                            </a:outerShdw>
                          </a:effectLst>
                          <a:latin typeface="+mn-lt"/>
                        </a:rPr>
                        <a:t>A</a:t>
                      </a:r>
                      <a:r>
                        <a:rPr lang="en-GB" sz="1400" dirty="0">
                          <a:solidFill>
                            <a:schemeClr val="bg1"/>
                          </a:solidFill>
                          <a:effectLst>
                            <a:outerShdw blurRad="38100" dist="38100" dir="2700000" algn="tl">
                              <a:srgbClr val="000000">
                                <a:alpha val="43137"/>
                              </a:srgbClr>
                            </a:outerShdw>
                          </a:effectLst>
                          <a:latin typeface="+mn-lt"/>
                        </a:rPr>
                        <a:t>nti-</a:t>
                      </a:r>
                      <a:r>
                        <a:rPr lang="en-GB" sz="1400" dirty="0" err="1">
                          <a:solidFill>
                            <a:schemeClr val="bg1"/>
                          </a:solidFill>
                          <a:effectLst>
                            <a:outerShdw blurRad="38100" dist="38100" dir="2700000" algn="tl">
                              <a:srgbClr val="000000">
                                <a:alpha val="43137"/>
                              </a:srgbClr>
                            </a:outerShdw>
                          </a:effectLst>
                          <a:latin typeface="+mn-lt"/>
                        </a:rPr>
                        <a:t>infectives</a:t>
                      </a:r>
                      <a:endParaRPr lang="en-GB" sz="1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Courier New" panose="02070309020205020404" pitchFamily="49" charset="0"/>
                        <a:buChar char="o"/>
                      </a:pPr>
                      <a:r>
                        <a:rPr lang="en-GB" sz="1400" dirty="0">
                          <a:effectLst/>
                          <a:latin typeface="+mn-lt"/>
                        </a:rPr>
                        <a:t>Aminoglycosides (e.g. </a:t>
                      </a:r>
                      <a:r>
                        <a:rPr lang="en-GB" sz="1400" dirty="0" smtClean="0">
                          <a:effectLst/>
                          <a:latin typeface="+mn-lt"/>
                        </a:rPr>
                        <a:t>gentamicin) </a:t>
                      </a:r>
                      <a:r>
                        <a:rPr lang="en-GB" sz="1400" dirty="0">
                          <a:effectLst/>
                          <a:latin typeface="+mn-lt"/>
                        </a:rPr>
                        <a:t>&amp; </a:t>
                      </a:r>
                      <a:r>
                        <a:rPr lang="en-GB" sz="1400" dirty="0" smtClean="0">
                          <a:effectLst/>
                          <a:latin typeface="+mn-lt"/>
                        </a:rPr>
                        <a:t>amphotericin</a:t>
                      </a:r>
                    </a:p>
                    <a:p>
                      <a:pPr marL="285750" indent="-285750">
                        <a:lnSpc>
                          <a:spcPct val="107000"/>
                        </a:lnSpc>
                        <a:spcAft>
                          <a:spcPts val="0"/>
                        </a:spcAft>
                        <a:buFont typeface="Courier New" panose="02070309020205020404" pitchFamily="49" charset="0"/>
                        <a:buChar char="o"/>
                      </a:pPr>
                      <a:r>
                        <a:rPr lang="en-GB" sz="1400" dirty="0" smtClean="0">
                          <a:effectLst/>
                          <a:latin typeface="+mn-lt"/>
                        </a:rPr>
                        <a:t>Allergy to antibiotics</a:t>
                      </a:r>
                      <a:r>
                        <a:rPr lang="en-GB" sz="1400" dirty="0">
                          <a:effectLst/>
                          <a:latin typeface="+mn-lt"/>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Font typeface="Courier New" panose="02070309020205020404" pitchFamily="49" charset="0"/>
                        <a:buNone/>
                      </a:pPr>
                      <a:r>
                        <a:rPr lang="en-GB" sz="1400" dirty="0" smtClean="0">
                          <a:effectLst/>
                          <a:latin typeface="+mn-lt"/>
                          <a:ea typeface="Calibri" panose="020F0502020204030204" pitchFamily="34" charset="0"/>
                          <a:cs typeface="Times New Roman" panose="02020603050405020304" pitchFamily="18" charset="0"/>
                        </a:rPr>
                        <a:t>Renal &amp; </a:t>
                      </a:r>
                      <a:r>
                        <a:rPr lang="en-GB" sz="1400" dirty="0" err="1" smtClean="0">
                          <a:effectLst/>
                          <a:latin typeface="+mn-lt"/>
                          <a:ea typeface="Calibri" panose="020F0502020204030204" pitchFamily="34" charset="0"/>
                          <a:cs typeface="Times New Roman" panose="02020603050405020304" pitchFamily="18" charset="0"/>
                        </a:rPr>
                        <a:t>oto</a:t>
                      </a:r>
                      <a:r>
                        <a:rPr lang="en-GB" sz="1400" dirty="0" smtClean="0">
                          <a:effectLst/>
                          <a:latin typeface="+mn-lt"/>
                          <a:ea typeface="Calibri" panose="020F0502020204030204" pitchFamily="34" charset="0"/>
                          <a:cs typeface="Times New Roman" panose="02020603050405020304" pitchFamily="18" charset="0"/>
                        </a:rPr>
                        <a:t>-toxicity</a:t>
                      </a:r>
                    </a:p>
                    <a:p>
                      <a:pPr marL="0" indent="0">
                        <a:lnSpc>
                          <a:spcPct val="107000"/>
                        </a:lnSpc>
                        <a:spcAft>
                          <a:spcPts val="0"/>
                        </a:spcAft>
                        <a:buFont typeface="Courier New" panose="02070309020205020404" pitchFamily="49" charset="0"/>
                        <a:buNone/>
                      </a:pPr>
                      <a:r>
                        <a:rPr lang="en-GB" sz="1400" smtClean="0">
                          <a:effectLst/>
                          <a:latin typeface="+mn-lt"/>
                          <a:ea typeface="Calibri" panose="020F0502020204030204" pitchFamily="34" charset="0"/>
                          <a:cs typeface="Times New Roman" panose="02020603050405020304" pitchFamily="18" charset="0"/>
                        </a:rPr>
                        <a:t>Allergic (e.g</a:t>
                      </a:r>
                      <a:r>
                        <a:rPr lang="en-GB" sz="1400" dirty="0" smtClean="0">
                          <a:effectLst/>
                          <a:latin typeface="+mn-lt"/>
                          <a:ea typeface="Calibri" panose="020F0502020204030204" pitchFamily="34" charset="0"/>
                          <a:cs typeface="Times New Roman" panose="02020603050405020304" pitchFamily="18" charset="0"/>
                        </a:rPr>
                        <a:t>. anaphylaxis)</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7314">
                <a:tc>
                  <a:txBody>
                    <a:bodyPr/>
                    <a:lstStyle/>
                    <a:p>
                      <a:pPr>
                        <a:lnSpc>
                          <a:spcPct val="107000"/>
                        </a:lnSpc>
                        <a:spcAft>
                          <a:spcPts val="0"/>
                        </a:spcAft>
                      </a:pPr>
                      <a:r>
                        <a:rPr lang="en-GB" sz="1800" b="1" dirty="0">
                          <a:solidFill>
                            <a:srgbClr val="FFFF00"/>
                          </a:solidFill>
                          <a:effectLst>
                            <a:outerShdw blurRad="38100" dist="38100" dir="2700000" algn="tl">
                              <a:srgbClr val="000000">
                                <a:alpha val="43137"/>
                              </a:srgbClr>
                            </a:outerShdw>
                          </a:effectLst>
                          <a:latin typeface="+mn-lt"/>
                        </a:rPr>
                        <a:t>P</a:t>
                      </a:r>
                      <a:r>
                        <a:rPr lang="en-GB" sz="1400" dirty="0">
                          <a:solidFill>
                            <a:schemeClr val="bg1"/>
                          </a:solidFill>
                          <a:effectLst>
                            <a:outerShdw blurRad="38100" dist="38100" dir="2700000" algn="tl">
                              <a:srgbClr val="000000">
                                <a:alpha val="43137"/>
                              </a:srgbClr>
                            </a:outerShdw>
                          </a:effectLst>
                          <a:latin typeface="+mn-lt"/>
                        </a:rPr>
                        <a:t>otassium &amp; other salts/ electrolytes for injection </a:t>
                      </a:r>
                      <a:endParaRPr lang="en-GB" sz="1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Courier New" panose="02070309020205020404" pitchFamily="49" charset="0"/>
                        <a:buChar char="o"/>
                      </a:pPr>
                      <a:r>
                        <a:rPr lang="en-GB" sz="1400" dirty="0">
                          <a:effectLst/>
                          <a:latin typeface="+mn-lt"/>
                        </a:rPr>
                        <a:t>Potassium, magnesium &amp; calcium salts &amp; hypertonic sodium chloride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Font typeface="Courier New" panose="02070309020205020404" pitchFamily="49" charset="0"/>
                        <a:buNone/>
                      </a:pPr>
                      <a:r>
                        <a:rPr lang="en-GB" sz="1400" dirty="0" smtClean="0">
                          <a:effectLst/>
                          <a:latin typeface="+mn-lt"/>
                          <a:ea typeface="Calibri" panose="020F0502020204030204" pitchFamily="34" charset="0"/>
                          <a:cs typeface="Times New Roman" panose="02020603050405020304" pitchFamily="18" charset="0"/>
                        </a:rPr>
                        <a:t>Electrolyte disturbances</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2979">
                <a:tc>
                  <a:txBody>
                    <a:bodyPr/>
                    <a:lstStyle/>
                    <a:p>
                      <a:pPr>
                        <a:lnSpc>
                          <a:spcPct val="107000"/>
                        </a:lnSpc>
                        <a:spcAft>
                          <a:spcPts val="0"/>
                        </a:spcAft>
                      </a:pPr>
                      <a:r>
                        <a:rPr lang="en-GB" sz="1800" dirty="0">
                          <a:solidFill>
                            <a:srgbClr val="FFFF00"/>
                          </a:solidFill>
                          <a:effectLst>
                            <a:outerShdw blurRad="38100" dist="38100" dir="2700000" algn="tl">
                              <a:srgbClr val="000000">
                                <a:alpha val="43137"/>
                              </a:srgbClr>
                            </a:outerShdw>
                          </a:effectLst>
                          <a:latin typeface="+mn-lt"/>
                        </a:rPr>
                        <a:t>I</a:t>
                      </a:r>
                      <a:r>
                        <a:rPr lang="en-GB" sz="1400" dirty="0">
                          <a:solidFill>
                            <a:schemeClr val="bg1"/>
                          </a:solidFill>
                          <a:effectLst>
                            <a:outerShdw blurRad="38100" dist="38100" dir="2700000" algn="tl">
                              <a:srgbClr val="000000">
                                <a:alpha val="43137"/>
                              </a:srgbClr>
                            </a:outerShdw>
                          </a:effectLst>
                          <a:latin typeface="+mn-lt"/>
                        </a:rPr>
                        <a:t>nsulins </a:t>
                      </a:r>
                      <a:endParaRPr lang="en-GB" sz="1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Courier New" panose="02070309020205020404" pitchFamily="49" charset="0"/>
                        <a:buChar char="o"/>
                      </a:pPr>
                      <a:r>
                        <a:rPr lang="en-GB" sz="1400" dirty="0">
                          <a:effectLst/>
                          <a:latin typeface="+mn-lt"/>
                        </a:rPr>
                        <a:t>Soluble </a:t>
                      </a:r>
                      <a:r>
                        <a:rPr lang="en-GB" sz="1400" dirty="0" smtClean="0">
                          <a:effectLst/>
                          <a:latin typeface="+mn-lt"/>
                        </a:rPr>
                        <a:t>insulins</a:t>
                      </a:r>
                      <a:r>
                        <a:rPr lang="en-GB" sz="1400" dirty="0">
                          <a:effectLst/>
                          <a:latin typeface="+mn-lt"/>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Font typeface="Courier New" panose="02070309020205020404" pitchFamily="49" charset="0"/>
                        <a:buNone/>
                      </a:pPr>
                      <a:r>
                        <a:rPr lang="en-GB" sz="1400" dirty="0" smtClean="0">
                          <a:effectLst/>
                          <a:latin typeface="+mn-lt"/>
                          <a:ea typeface="Calibri" panose="020F0502020204030204" pitchFamily="34" charset="0"/>
                          <a:cs typeface="Times New Roman" panose="02020603050405020304" pitchFamily="18" charset="0"/>
                        </a:rPr>
                        <a:t>Hypoglycaemia</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01579">
                <a:tc>
                  <a:txBody>
                    <a:bodyPr/>
                    <a:lstStyle/>
                    <a:p>
                      <a:pPr>
                        <a:lnSpc>
                          <a:spcPct val="107000"/>
                        </a:lnSpc>
                        <a:spcAft>
                          <a:spcPts val="0"/>
                        </a:spcAft>
                      </a:pPr>
                      <a:r>
                        <a:rPr lang="en-GB" sz="1800" dirty="0">
                          <a:solidFill>
                            <a:srgbClr val="FFFF00"/>
                          </a:solidFill>
                          <a:effectLst>
                            <a:outerShdw blurRad="38100" dist="38100" dir="2700000" algn="tl">
                              <a:srgbClr val="000000">
                                <a:alpha val="43137"/>
                              </a:srgbClr>
                            </a:outerShdw>
                          </a:effectLst>
                          <a:latin typeface="+mn-lt"/>
                        </a:rPr>
                        <a:t>N</a:t>
                      </a:r>
                      <a:r>
                        <a:rPr lang="en-GB" sz="1400" dirty="0">
                          <a:solidFill>
                            <a:schemeClr val="bg1"/>
                          </a:solidFill>
                          <a:effectLst>
                            <a:outerShdw blurRad="38100" dist="38100" dir="2700000" algn="tl">
                              <a:srgbClr val="000000">
                                <a:alpha val="43137"/>
                              </a:srgbClr>
                            </a:outerShdw>
                          </a:effectLst>
                          <a:latin typeface="+mn-lt"/>
                        </a:rPr>
                        <a:t>arcotics (e.g. </a:t>
                      </a:r>
                      <a:r>
                        <a:rPr lang="en-GB" sz="1400" dirty="0" smtClean="0">
                          <a:solidFill>
                            <a:schemeClr val="bg1"/>
                          </a:solidFill>
                          <a:effectLst>
                            <a:outerShdw blurRad="38100" dist="38100" dir="2700000" algn="tl">
                              <a:srgbClr val="000000">
                                <a:alpha val="43137"/>
                              </a:srgbClr>
                            </a:outerShdw>
                          </a:effectLst>
                          <a:latin typeface="+mn-lt"/>
                        </a:rPr>
                        <a:t>opioids) &amp; </a:t>
                      </a:r>
                      <a:r>
                        <a:rPr lang="en-GB" sz="1400" dirty="0">
                          <a:solidFill>
                            <a:schemeClr val="bg1"/>
                          </a:solidFill>
                          <a:effectLst>
                            <a:outerShdw blurRad="38100" dist="38100" dir="2700000" algn="tl">
                              <a:srgbClr val="000000">
                                <a:alpha val="43137"/>
                              </a:srgbClr>
                            </a:outerShdw>
                          </a:effectLst>
                          <a:latin typeface="+mn-lt"/>
                        </a:rPr>
                        <a:t>sedatives</a:t>
                      </a:r>
                      <a:endParaRPr lang="en-GB" sz="1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Courier New" panose="02070309020205020404" pitchFamily="49" charset="0"/>
                        <a:buChar char="o"/>
                      </a:pPr>
                      <a:r>
                        <a:rPr lang="en-GB" sz="1400" dirty="0">
                          <a:effectLst/>
                          <a:latin typeface="+mn-lt"/>
                        </a:rPr>
                        <a:t>Opioids (e.g. morphine, diamorphine), benzodiazepines &amp; </a:t>
                      </a:r>
                      <a:r>
                        <a:rPr lang="en-GB" sz="1400" dirty="0" err="1" smtClean="0">
                          <a:effectLst/>
                          <a:latin typeface="+mn-lt"/>
                        </a:rPr>
                        <a:t>propofol</a:t>
                      </a:r>
                      <a:r>
                        <a:rPr lang="en-GB" sz="1400" dirty="0">
                          <a:effectLst/>
                          <a:latin typeface="+mn-lt"/>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Font typeface="Courier New" panose="02070309020205020404" pitchFamily="49" charset="0"/>
                        <a:buNone/>
                      </a:pPr>
                      <a:r>
                        <a:rPr lang="en-GB" sz="1400" dirty="0" smtClean="0">
                          <a:effectLst/>
                          <a:latin typeface="+mn-lt"/>
                          <a:ea typeface="Calibri" panose="020F0502020204030204" pitchFamily="34" charset="0"/>
                          <a:cs typeface="Times New Roman" panose="02020603050405020304" pitchFamily="18" charset="0"/>
                        </a:rPr>
                        <a:t>Sedation and respiratory depression</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47548">
                <a:tc>
                  <a:txBody>
                    <a:bodyPr/>
                    <a:lstStyle/>
                    <a:p>
                      <a:pPr>
                        <a:lnSpc>
                          <a:spcPct val="107000"/>
                        </a:lnSpc>
                        <a:spcAft>
                          <a:spcPts val="0"/>
                        </a:spcAft>
                      </a:pPr>
                      <a:r>
                        <a:rPr lang="en-GB" sz="1800" b="1" dirty="0" smtClean="0">
                          <a:solidFill>
                            <a:srgbClr val="FFFF00"/>
                          </a:solidFill>
                          <a:effectLst>
                            <a:outerShdw blurRad="38100" dist="38100" dir="2700000" algn="tl">
                              <a:srgbClr val="000000">
                                <a:alpha val="43137"/>
                              </a:srgbClr>
                            </a:outerShdw>
                          </a:effectLst>
                          <a:latin typeface="+mn-lt"/>
                        </a:rPr>
                        <a:t>C</a:t>
                      </a:r>
                      <a:r>
                        <a:rPr lang="en-GB" sz="1400" dirty="0" smtClean="0">
                          <a:solidFill>
                            <a:schemeClr val="bg1"/>
                          </a:solidFill>
                          <a:effectLst>
                            <a:outerShdw blurRad="38100" dist="38100" dir="2700000" algn="tl">
                              <a:srgbClr val="000000">
                                <a:alpha val="43137"/>
                              </a:srgbClr>
                            </a:outerShdw>
                          </a:effectLst>
                          <a:latin typeface="+mn-lt"/>
                        </a:rPr>
                        <a:t>ancer</a:t>
                      </a:r>
                      <a:r>
                        <a:rPr lang="en-GB" sz="1400" baseline="0" dirty="0" smtClean="0">
                          <a:solidFill>
                            <a:schemeClr val="bg1"/>
                          </a:solidFill>
                          <a:effectLst>
                            <a:outerShdw blurRad="38100" dist="38100" dir="2700000" algn="tl">
                              <a:srgbClr val="000000">
                                <a:alpha val="43137"/>
                              </a:srgbClr>
                            </a:outerShdw>
                          </a:effectLst>
                          <a:latin typeface="+mn-lt"/>
                        </a:rPr>
                        <a:t> chemotherapy</a:t>
                      </a:r>
                      <a:r>
                        <a:rPr lang="en-GB" sz="1400" dirty="0" smtClean="0">
                          <a:solidFill>
                            <a:schemeClr val="bg1"/>
                          </a:solidFill>
                          <a:effectLst>
                            <a:outerShdw blurRad="38100" dist="38100" dir="2700000" algn="tl">
                              <a:srgbClr val="000000">
                                <a:alpha val="43137"/>
                              </a:srgbClr>
                            </a:outerShdw>
                          </a:effectLst>
                          <a:latin typeface="+mn-lt"/>
                        </a:rPr>
                        <a:t> &amp; </a:t>
                      </a:r>
                      <a:r>
                        <a:rPr lang="en-GB" sz="1400" dirty="0" err="1" smtClean="0">
                          <a:solidFill>
                            <a:schemeClr val="bg1"/>
                          </a:solidFill>
                          <a:effectLst>
                            <a:outerShdw blurRad="38100" dist="38100" dir="2700000" algn="tl">
                              <a:srgbClr val="000000">
                                <a:alpha val="43137"/>
                              </a:srgbClr>
                            </a:outerShdw>
                          </a:effectLst>
                          <a:latin typeface="+mn-lt"/>
                        </a:rPr>
                        <a:t>immunosuppressives</a:t>
                      </a:r>
                      <a:endParaRPr lang="en-GB" sz="1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Courier New" panose="02070309020205020404" pitchFamily="49" charset="0"/>
                        <a:buChar char="o"/>
                      </a:pPr>
                      <a:r>
                        <a:rPr lang="en-GB" sz="1400" dirty="0">
                          <a:effectLst/>
                          <a:latin typeface="+mn-lt"/>
                        </a:rPr>
                        <a:t>Etoposide, </a:t>
                      </a:r>
                      <a:r>
                        <a:rPr lang="en-GB" sz="1400" b="0" dirty="0">
                          <a:effectLst/>
                          <a:latin typeface="+mn-lt"/>
                        </a:rPr>
                        <a:t>vincristine &amp; </a:t>
                      </a:r>
                      <a:r>
                        <a:rPr lang="en-GB" sz="1400" b="0" dirty="0">
                          <a:solidFill>
                            <a:schemeClr val="tx1"/>
                          </a:solidFill>
                          <a:effectLst/>
                          <a:latin typeface="+mn-lt"/>
                        </a:rPr>
                        <a:t>methotrexate</a:t>
                      </a:r>
                      <a:endParaRPr lang="en-GB"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Font typeface="Courier New" panose="02070309020205020404" pitchFamily="49" charset="0"/>
                        <a:buNone/>
                      </a:pPr>
                      <a:r>
                        <a:rPr lang="en-GB" sz="1400" b="0" dirty="0" smtClean="0">
                          <a:solidFill>
                            <a:schemeClr val="tx1"/>
                          </a:solidFill>
                          <a:effectLst/>
                          <a:latin typeface="+mn-lt"/>
                          <a:ea typeface="Calibri" panose="020F0502020204030204" pitchFamily="34" charset="0"/>
                          <a:cs typeface="Times New Roman" panose="02020603050405020304" pitchFamily="18" charset="0"/>
                        </a:rPr>
                        <a:t>Haematological toxicity</a:t>
                      </a:r>
                      <a:endParaRPr lang="en-GB"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079268">
                <a:tc>
                  <a:txBody>
                    <a:bodyPr/>
                    <a:lstStyle/>
                    <a:p>
                      <a:pPr>
                        <a:lnSpc>
                          <a:spcPct val="107000"/>
                        </a:lnSpc>
                        <a:spcAft>
                          <a:spcPts val="0"/>
                        </a:spcAft>
                      </a:pPr>
                      <a:r>
                        <a:rPr lang="en-GB" sz="1800" b="1" dirty="0" smtClean="0">
                          <a:solidFill>
                            <a:srgbClr val="FFFF00"/>
                          </a:solidFill>
                          <a:effectLst>
                            <a:outerShdw blurRad="38100" dist="38100" dir="2700000" algn="tl">
                              <a:srgbClr val="000000">
                                <a:alpha val="43137"/>
                              </a:srgbClr>
                            </a:outerShdw>
                          </a:effectLst>
                          <a:latin typeface="+mn-lt"/>
                        </a:rPr>
                        <a:t>H</a:t>
                      </a:r>
                      <a:r>
                        <a:rPr lang="en-GB" sz="1400" dirty="0" smtClean="0">
                          <a:solidFill>
                            <a:schemeClr val="bg1"/>
                          </a:solidFill>
                          <a:effectLst>
                            <a:outerShdw blurRad="38100" dist="38100" dir="2700000" algn="tl">
                              <a:srgbClr val="000000">
                                <a:alpha val="43137"/>
                              </a:srgbClr>
                            </a:outerShdw>
                          </a:effectLst>
                          <a:latin typeface="+mn-lt"/>
                        </a:rPr>
                        <a:t>eparins </a:t>
                      </a:r>
                      <a:r>
                        <a:rPr lang="en-GB" sz="1400" dirty="0">
                          <a:solidFill>
                            <a:schemeClr val="bg1"/>
                          </a:solidFill>
                          <a:effectLst>
                            <a:outerShdw blurRad="38100" dist="38100" dir="2700000" algn="tl">
                              <a:srgbClr val="000000">
                                <a:alpha val="43137"/>
                              </a:srgbClr>
                            </a:outerShdw>
                          </a:effectLst>
                          <a:latin typeface="+mn-lt"/>
                        </a:rPr>
                        <a:t>&amp; oral anticoagulants</a:t>
                      </a:r>
                      <a:endParaRPr lang="en-GB" sz="1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Courier New" panose="02070309020205020404" pitchFamily="49" charset="0"/>
                        <a:buChar char="o"/>
                      </a:pPr>
                      <a:r>
                        <a:rPr lang="en-GB" sz="1400" dirty="0" smtClean="0">
                          <a:effectLst/>
                          <a:latin typeface="+mn-lt"/>
                        </a:rPr>
                        <a:t>Heparins</a:t>
                      </a:r>
                    </a:p>
                    <a:p>
                      <a:pPr marL="285750" indent="-285750">
                        <a:lnSpc>
                          <a:spcPct val="107000"/>
                        </a:lnSpc>
                        <a:spcAft>
                          <a:spcPts val="0"/>
                        </a:spcAft>
                        <a:buFont typeface="Courier New" panose="02070309020205020404" pitchFamily="49" charset="0"/>
                        <a:buChar char="o"/>
                      </a:pPr>
                      <a:r>
                        <a:rPr lang="en-GB" sz="1400" dirty="0" smtClean="0">
                          <a:effectLst/>
                          <a:latin typeface="+mn-lt"/>
                        </a:rPr>
                        <a:t>Vitamin K antagonists (e.g. warfarin) &amp; New</a:t>
                      </a:r>
                      <a:r>
                        <a:rPr lang="en-GB" sz="1400" baseline="0" dirty="0" smtClean="0">
                          <a:effectLst/>
                          <a:latin typeface="+mn-lt"/>
                        </a:rPr>
                        <a:t> direct-acting </a:t>
                      </a:r>
                      <a:r>
                        <a:rPr lang="en-GB" sz="1400" dirty="0" smtClean="0">
                          <a:effectLst/>
                          <a:latin typeface="+mn-lt"/>
                        </a:rPr>
                        <a:t>Oral Anticoagulants [NOACs/ DOACs] (e.g. </a:t>
                      </a:r>
                      <a:r>
                        <a:rPr lang="en-GB" sz="1400" dirty="0" err="1" smtClean="0">
                          <a:effectLst/>
                          <a:latin typeface="+mn-lt"/>
                        </a:rPr>
                        <a:t>apixaban</a:t>
                      </a:r>
                      <a:r>
                        <a:rPr lang="en-GB" sz="1400" dirty="0" smtClean="0">
                          <a:effectLst/>
                          <a:latin typeface="+mn-lt"/>
                        </a:rPr>
                        <a:t>, dabigatran </a:t>
                      </a:r>
                      <a:r>
                        <a:rPr lang="en-GB" sz="1400" dirty="0" err="1" smtClean="0">
                          <a:effectLst/>
                          <a:latin typeface="+mn-lt"/>
                        </a:rPr>
                        <a:t>edoxoban</a:t>
                      </a:r>
                      <a:r>
                        <a:rPr lang="en-GB" sz="1400" dirty="0" smtClean="0">
                          <a:effectLst/>
                          <a:latin typeface="+mn-lt"/>
                        </a:rPr>
                        <a:t> &amp; rivaroxaban)</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07000"/>
                        </a:lnSpc>
                        <a:spcAft>
                          <a:spcPts val="0"/>
                        </a:spcAft>
                        <a:buFont typeface="Courier New" panose="02070309020205020404" pitchFamily="49" charset="0"/>
                        <a:buNone/>
                      </a:pPr>
                      <a:r>
                        <a:rPr lang="en-GB" sz="1400" dirty="0" smtClean="0">
                          <a:effectLst/>
                          <a:latin typeface="+mn-lt"/>
                          <a:ea typeface="Calibri" panose="020F0502020204030204" pitchFamily="34" charset="0"/>
                          <a:cs typeface="Times New Roman" panose="02020603050405020304" pitchFamily="18" charset="0"/>
                        </a:rPr>
                        <a:t>Haemorrhage</a:t>
                      </a: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endParaRPr lang="en-GB" sz="14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GB" sz="1400" dirty="0" smtClean="0">
                          <a:effectLst/>
                          <a:latin typeface="+mn-lt"/>
                          <a:ea typeface="Calibri" panose="020F0502020204030204" pitchFamily="34" charset="0"/>
                          <a:cs typeface="Times New Roman" panose="02020603050405020304" pitchFamily="18" charset="0"/>
                        </a:rPr>
                        <a:t>Haemorrhage</a:t>
                      </a:r>
                    </a:p>
                    <a:p>
                      <a:pPr marL="0" indent="0">
                        <a:lnSpc>
                          <a:spcPct val="107000"/>
                        </a:lnSpc>
                        <a:spcAft>
                          <a:spcPts val="0"/>
                        </a:spcAft>
                        <a:buFont typeface="Courier New" panose="02070309020205020404" pitchFamily="49" charset="0"/>
                        <a:buNone/>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6" name="Rectangle 5"/>
          <p:cNvSpPr/>
          <p:nvPr/>
        </p:nvSpPr>
        <p:spPr>
          <a:xfrm>
            <a:off x="5736" y="22904"/>
            <a:ext cx="9144000" cy="569387"/>
          </a:xfrm>
          <a:prstGeom prst="rect">
            <a:avLst/>
          </a:prstGeom>
        </p:spPr>
        <p:txBody>
          <a:bodyPr wrap="square">
            <a:spAutoFit/>
          </a:bodyPr>
          <a:lstStyle/>
          <a:p>
            <a:pPr algn="ctr"/>
            <a:r>
              <a:rPr lang="en-US" sz="3100" dirty="0" smtClean="0">
                <a:solidFill>
                  <a:srgbClr val="002060"/>
                </a:solidFill>
                <a:latin typeface="Arial Black" panose="020B0A04020102020204" pitchFamily="34" charset="0"/>
              </a:rPr>
              <a:t>Some high-risk medications</a:t>
            </a:r>
            <a:endParaRPr lang="en-GB" sz="3100" dirty="0"/>
          </a:p>
        </p:txBody>
      </p:sp>
    </p:spTree>
    <p:extLst>
      <p:ext uri="{BB962C8B-B14F-4D97-AF65-F5344CB8AC3E}">
        <p14:creationId xmlns:p14="http://schemas.microsoft.com/office/powerpoint/2010/main" val="23065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24936" cy="903883"/>
          </a:xfrm>
        </p:spPr>
        <p:txBody>
          <a:bodyPr/>
          <a:lstStyle/>
          <a:p>
            <a:r>
              <a:rPr lang="en-GB" sz="3200" dirty="0"/>
              <a:t>How can you help to minimise </a:t>
            </a:r>
            <a:r>
              <a:rPr lang="en-GB" sz="3200" dirty="0" smtClean="0"/>
              <a:t>the risk of Medication </a:t>
            </a:r>
            <a:r>
              <a:rPr lang="en-GB" sz="3200" dirty="0"/>
              <a:t>Errors (ME’s</a:t>
            </a:r>
            <a:r>
              <a:rPr lang="en-GB" sz="3200" dirty="0" smtClean="0"/>
              <a:t>)?.....(</a:t>
            </a:r>
            <a:r>
              <a:rPr lang="en-GB" sz="3200" dirty="0"/>
              <a:t>ii of ii)</a:t>
            </a:r>
          </a:p>
        </p:txBody>
      </p:sp>
      <p:sp>
        <p:nvSpPr>
          <p:cNvPr id="3" name="Content Placeholder 2"/>
          <p:cNvSpPr>
            <a:spLocks noGrp="1"/>
          </p:cNvSpPr>
          <p:nvPr>
            <p:ph idx="1"/>
          </p:nvPr>
        </p:nvSpPr>
        <p:spPr>
          <a:xfrm>
            <a:off x="287524" y="1772816"/>
            <a:ext cx="8640960" cy="3516570"/>
          </a:xfrm>
        </p:spPr>
        <p:txBody>
          <a:bodyPr/>
          <a:lstStyle/>
          <a:p>
            <a:pPr marL="342900" indent="-342900" fontAlgn="t">
              <a:lnSpc>
                <a:spcPct val="100000"/>
              </a:lnSpc>
              <a:buFont typeface="Arial" panose="020B0604020202020204" pitchFamily="34" charset="0"/>
              <a:buChar char="•"/>
            </a:pPr>
            <a:r>
              <a:rPr lang="en-GB" sz="2800" b="0" dirty="0"/>
              <a:t>Pay particular attention to high-risk situations for medication error. These include:-</a:t>
            </a:r>
          </a:p>
          <a:p>
            <a:pPr marL="342900" indent="-342900" fontAlgn="t">
              <a:lnSpc>
                <a:spcPct val="100000"/>
              </a:lnSpc>
              <a:buFont typeface="Arial" panose="020B0604020202020204" pitchFamily="34" charset="0"/>
              <a:buChar char="•"/>
            </a:pPr>
            <a:endParaRPr lang="en-GB" sz="2800" b="0" dirty="0"/>
          </a:p>
          <a:p>
            <a:pPr marL="673200" lvl="2" indent="-457200">
              <a:lnSpc>
                <a:spcPct val="100000"/>
              </a:lnSpc>
              <a:buFont typeface="Courier New" panose="02070309020205020404" pitchFamily="49" charset="0"/>
              <a:buChar char="o"/>
            </a:pPr>
            <a:r>
              <a:rPr lang="en-GB" sz="2400" dirty="0">
                <a:solidFill>
                  <a:srgbClr val="0087B1"/>
                </a:solidFill>
              </a:rPr>
              <a:t>Injections and infusions as a source of MEs</a:t>
            </a:r>
          </a:p>
          <a:p>
            <a:pPr marL="673200" lvl="2" indent="-457200">
              <a:lnSpc>
                <a:spcPct val="100000"/>
              </a:lnSpc>
              <a:buFont typeface="Courier New" panose="02070309020205020404" pitchFamily="49" charset="0"/>
              <a:buChar char="o"/>
            </a:pPr>
            <a:r>
              <a:rPr lang="en-GB" sz="2400" dirty="0">
                <a:solidFill>
                  <a:srgbClr val="0087B1"/>
                </a:solidFill>
              </a:rPr>
              <a:t>Prescribing in neonates, infants, children and the elderly</a:t>
            </a:r>
          </a:p>
          <a:p>
            <a:pPr marL="673200" lvl="2" indent="-457200">
              <a:lnSpc>
                <a:spcPct val="100000"/>
              </a:lnSpc>
              <a:buFont typeface="Courier New" panose="02070309020205020404" pitchFamily="49" charset="0"/>
              <a:buChar char="o"/>
            </a:pPr>
            <a:r>
              <a:rPr lang="en-GB" sz="2400" dirty="0">
                <a:solidFill>
                  <a:srgbClr val="0087B1"/>
                </a:solidFill>
              </a:rPr>
              <a:t>Prescribing in patients with liver disease, renal disease and heart failure (where clearance </a:t>
            </a:r>
            <a:r>
              <a:rPr lang="en-GB" sz="2400" dirty="0" smtClean="0">
                <a:solidFill>
                  <a:srgbClr val="0087B1"/>
                </a:solidFill>
              </a:rPr>
              <a:t>of medicines </a:t>
            </a:r>
            <a:r>
              <a:rPr lang="en-GB" sz="2400" dirty="0">
                <a:solidFill>
                  <a:srgbClr val="0087B1"/>
                </a:solidFill>
              </a:rPr>
              <a:t>from the body may be impaired)</a:t>
            </a:r>
          </a:p>
          <a:p>
            <a:pPr marL="457200" indent="-457200" fontAlgn="t">
              <a:lnSpc>
                <a:spcPct val="100000"/>
              </a:lnSpc>
              <a:buFont typeface="Wingdings" panose="05000000000000000000" pitchFamily="2" charset="2"/>
              <a:buChar char="q"/>
            </a:pPr>
            <a:endParaRPr lang="en-GB" sz="2400" b="0" dirty="0" smtClean="0"/>
          </a:p>
          <a:p>
            <a:pPr marL="342900" indent="-342900" fontAlgn="t">
              <a:lnSpc>
                <a:spcPct val="100000"/>
              </a:lnSpc>
              <a:buFont typeface="Arial" panose="020B0604020202020204" pitchFamily="34" charset="0"/>
              <a:buChar char="•"/>
            </a:pPr>
            <a:endParaRPr lang="en-GB" sz="2400" b="0" dirty="0"/>
          </a:p>
        </p:txBody>
      </p:sp>
    </p:spTree>
    <p:extLst>
      <p:ext uri="{BB962C8B-B14F-4D97-AF65-F5344CB8AC3E}">
        <p14:creationId xmlns:p14="http://schemas.microsoft.com/office/powerpoint/2010/main" val="2426748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260647"/>
            <a:ext cx="6541440" cy="757921"/>
          </a:xfrm>
          <a:prstGeom prst="rect">
            <a:avLst/>
          </a:prstGeom>
        </p:spPr>
        <p:txBody>
          <a:bodyPr vert="horz" lIns="0" tIns="0" rIns="0" bIns="0" rtlCol="0" anchor="t" anchorCtr="0">
            <a:noAutofit/>
          </a:bodyPr>
          <a:lstStyle>
            <a:lvl1pPr algn="l" defTabSz="914400" rtl="0" eaLnBrk="1" latinLnBrk="0" hangingPunct="1">
              <a:spcBef>
                <a:spcPct val="0"/>
              </a:spcBef>
              <a:buNone/>
              <a:defRPr sz="2700" kern="1200">
                <a:solidFill>
                  <a:schemeClr val="accent3"/>
                </a:solidFill>
                <a:latin typeface="+mj-lt"/>
                <a:ea typeface="+mj-ea"/>
                <a:cs typeface="+mj-cs"/>
              </a:defRPr>
            </a:lvl1pPr>
          </a:lstStyle>
          <a:p>
            <a:r>
              <a:rPr lang="en-GB" sz="3600" dirty="0"/>
              <a:t>The Global Challenge</a:t>
            </a:r>
          </a:p>
        </p:txBody>
      </p:sp>
      <p:sp>
        <p:nvSpPr>
          <p:cNvPr id="5" name="Subtitle 2"/>
          <p:cNvSpPr txBox="1">
            <a:spLocks/>
          </p:cNvSpPr>
          <p:nvPr/>
        </p:nvSpPr>
        <p:spPr>
          <a:xfrm>
            <a:off x="180688" y="1412776"/>
            <a:ext cx="8714952" cy="4655900"/>
          </a:xfrm>
          <a:prstGeom prst="rect">
            <a:avLst/>
          </a:prstGeom>
        </p:spPr>
        <p:txBody>
          <a:bodyPr vert="horz" lIns="0" tIns="0" rIns="0" bIns="0" rtlCol="0" anchor="t" anchorCtr="0">
            <a:noAutofit/>
          </a:bodyPr>
          <a:lstStyle>
            <a:lvl1pPr marL="0" indent="0" algn="l" defTabSz="914400" rtl="0" eaLnBrk="1" latinLnBrk="0" hangingPunct="1">
              <a:lnSpc>
                <a:spcPts val="1700"/>
              </a:lnSpc>
              <a:spcBef>
                <a:spcPts val="0"/>
              </a:spcBef>
              <a:buFont typeface="Arial" pitchFamily="34" charset="0"/>
              <a:buNone/>
              <a:defRPr sz="1450" b="1" kern="1200">
                <a:solidFill>
                  <a:srgbClr val="0087B1"/>
                </a:solidFill>
                <a:latin typeface="+mn-lt"/>
                <a:ea typeface="+mn-ea"/>
                <a:cs typeface="+mn-cs"/>
              </a:defRPr>
            </a:lvl1pPr>
            <a:lvl2pPr marL="0" indent="0" algn="l" defTabSz="914400" rtl="0" eaLnBrk="1" latinLnBrk="0" hangingPunct="1">
              <a:lnSpc>
                <a:spcPts val="1700"/>
              </a:lnSpc>
              <a:spcBef>
                <a:spcPts val="0"/>
              </a:spcBef>
              <a:spcAft>
                <a:spcPts val="850"/>
              </a:spcAft>
              <a:buFont typeface="Arial" pitchFamily="34" charset="0"/>
              <a:buNone/>
              <a:defRPr sz="1450" kern="1200">
                <a:solidFill>
                  <a:schemeClr val="tx1"/>
                </a:solidFill>
                <a:latin typeface="+mn-lt"/>
                <a:ea typeface="+mn-ea"/>
                <a:cs typeface="+mn-cs"/>
              </a:defRPr>
            </a:lvl2pPr>
            <a:lvl3pPr marL="216000" indent="-216000" algn="l" defTabSz="914400" rtl="0" eaLnBrk="1" latinLnBrk="0" hangingPunct="1">
              <a:lnSpc>
                <a:spcPts val="1700"/>
              </a:lnSpc>
              <a:spcBef>
                <a:spcPts val="0"/>
              </a:spcBef>
              <a:spcAft>
                <a:spcPts val="850"/>
              </a:spcAft>
              <a:buSzPct val="115000"/>
              <a:buFontTx/>
              <a:buBlip>
                <a:blip r:embed="rId3"/>
              </a:buBlip>
              <a:defRPr sz="1450" kern="1200">
                <a:solidFill>
                  <a:schemeClr val="tx1"/>
                </a:solidFill>
                <a:latin typeface="+mn-lt"/>
                <a:ea typeface="+mn-ea"/>
                <a:cs typeface="+mn-cs"/>
              </a:defRPr>
            </a:lvl3pPr>
            <a:lvl4pPr marL="432000" indent="-216000" algn="l" defTabSz="914400" rtl="0" eaLnBrk="1" latinLnBrk="0" hangingPunct="1">
              <a:lnSpc>
                <a:spcPts val="1700"/>
              </a:lnSpc>
              <a:spcBef>
                <a:spcPts val="0"/>
              </a:spcBef>
              <a:spcAft>
                <a:spcPts val="850"/>
              </a:spcAft>
              <a:buSzPct val="115000"/>
              <a:buFontTx/>
              <a:buBlip>
                <a:blip r:embed="rId3"/>
              </a:buBlip>
              <a:defRPr sz="1450" kern="1200">
                <a:solidFill>
                  <a:schemeClr val="tx1"/>
                </a:solidFill>
                <a:latin typeface="+mn-lt"/>
                <a:ea typeface="+mn-ea"/>
                <a:cs typeface="+mn-cs"/>
              </a:defRPr>
            </a:lvl4pPr>
            <a:lvl5pPr marL="648000" indent="-216000" algn="l" defTabSz="914400" rtl="0" eaLnBrk="1" latinLnBrk="0" hangingPunct="1">
              <a:lnSpc>
                <a:spcPts val="1700"/>
              </a:lnSpc>
              <a:spcBef>
                <a:spcPts val="0"/>
              </a:spcBef>
              <a:spcAft>
                <a:spcPts val="850"/>
              </a:spcAft>
              <a:buSzPct val="115000"/>
              <a:buFontTx/>
              <a:buBlip>
                <a:blip r:embed="rId3"/>
              </a:buBlip>
              <a:defRPr sz="14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00000"/>
              </a:lnSpc>
              <a:buFont typeface="Arial" pitchFamily="34" charset="0"/>
              <a:buChar char="•"/>
            </a:pPr>
            <a:r>
              <a:rPr lang="en-GB" sz="2400" b="0" dirty="0" smtClean="0"/>
              <a:t>WHO </a:t>
            </a:r>
            <a:r>
              <a:rPr lang="en-GB" sz="2400" b="0" dirty="0"/>
              <a:t>has identified Medication Safety as the third Global Patient Safety Challenge to galvanize global commitment to improve medication safety and define a set of actions that are simple, practical and can be universally applied across all countries and settings</a:t>
            </a:r>
          </a:p>
          <a:p>
            <a:pPr marL="457200" indent="-457200">
              <a:lnSpc>
                <a:spcPct val="100000"/>
              </a:lnSpc>
              <a:buFont typeface="Arial" pitchFamily="34" charset="0"/>
              <a:buChar char="•"/>
            </a:pPr>
            <a:endParaRPr lang="en-GB" sz="2400" b="0" dirty="0"/>
          </a:p>
          <a:p>
            <a:pPr marL="457200" indent="-457200">
              <a:lnSpc>
                <a:spcPct val="100000"/>
              </a:lnSpc>
              <a:buFont typeface="Arial" pitchFamily="34" charset="0"/>
              <a:buChar char="•"/>
            </a:pPr>
            <a:r>
              <a:rPr lang="en-GB" sz="2400" b="0" dirty="0"/>
              <a:t>The “Challenge” will be to reduce medication-related harm by 50% globally in the next five years, with a proposed option for adaptable targets at country level</a:t>
            </a:r>
          </a:p>
          <a:p>
            <a:pPr marL="457200" indent="-457200">
              <a:lnSpc>
                <a:spcPct val="100000"/>
              </a:lnSpc>
              <a:buFont typeface="Arial" pitchFamily="34" charset="0"/>
              <a:buChar char="•"/>
            </a:pPr>
            <a:endParaRPr lang="en-GB" sz="2400" b="0" dirty="0"/>
          </a:p>
          <a:p>
            <a:pPr algn="ctr">
              <a:lnSpc>
                <a:spcPct val="100000"/>
              </a:lnSpc>
            </a:pPr>
            <a:r>
              <a:rPr lang="en-US" sz="1600" b="0" u="sng" dirty="0" smtClean="0">
                <a:solidFill>
                  <a:srgbClr val="0000CC"/>
                </a:solidFill>
                <a:latin typeface="+mj-lt"/>
                <a:ea typeface="Verdana" panose="020B0604030504040204" pitchFamily="34" charset="0"/>
                <a:cs typeface="Verdana" panose="020B0604030504040204" pitchFamily="34" charset="0"/>
                <a:hlinkClick r:id="rId4"/>
              </a:rPr>
              <a:t>http://www.who.int/patientsafety/medication-safety/en/</a:t>
            </a:r>
            <a:endParaRPr lang="en-GB" sz="1600" b="0" dirty="0" smtClean="0">
              <a:latin typeface="+mj-lt"/>
            </a:endParaRPr>
          </a:p>
          <a:p>
            <a:pPr marL="457200" indent="-457200">
              <a:lnSpc>
                <a:spcPct val="100000"/>
              </a:lnSpc>
              <a:buFont typeface="Arial" pitchFamily="34" charset="0"/>
              <a:buChar char="•"/>
            </a:pPr>
            <a:endParaRPr lang="en-GB" sz="1600" b="0" dirty="0">
              <a:latin typeface="+mj-lt"/>
            </a:endParaRPr>
          </a:p>
        </p:txBody>
      </p:sp>
      <p:pic>
        <p:nvPicPr>
          <p:cNvPr id="6" name="Picture 5"/>
          <p:cNvPicPr>
            <a:picLocks noChangeAspect="1"/>
          </p:cNvPicPr>
          <p:nvPr/>
        </p:nvPicPr>
        <p:blipFill>
          <a:blip r:embed="rId5"/>
          <a:stretch>
            <a:fillRect/>
          </a:stretch>
        </p:blipFill>
        <p:spPr>
          <a:xfrm>
            <a:off x="6372200" y="167566"/>
            <a:ext cx="2490312" cy="757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000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676456" cy="831875"/>
          </a:xfrm>
        </p:spPr>
        <p:txBody>
          <a:bodyPr/>
          <a:lstStyle/>
          <a:p>
            <a:r>
              <a:rPr lang="en-GB" sz="3600" dirty="0"/>
              <a:t>Case Study: answers</a:t>
            </a:r>
          </a:p>
        </p:txBody>
      </p:sp>
      <p:sp>
        <p:nvSpPr>
          <p:cNvPr id="3" name="Content Placeholder 2"/>
          <p:cNvSpPr>
            <a:spLocks noGrp="1"/>
          </p:cNvSpPr>
          <p:nvPr>
            <p:ph idx="1"/>
          </p:nvPr>
        </p:nvSpPr>
        <p:spPr>
          <a:xfrm>
            <a:off x="395536" y="948507"/>
            <a:ext cx="8352928" cy="3954828"/>
          </a:xfrm>
        </p:spPr>
        <p:txBody>
          <a:bodyPr/>
          <a:lstStyle/>
          <a:p>
            <a:pPr>
              <a:lnSpc>
                <a:spcPct val="100000"/>
              </a:lnSpc>
              <a:spcAft>
                <a:spcPts val="1200"/>
              </a:spcAft>
            </a:pPr>
            <a:r>
              <a:rPr lang="en-GB" sz="1300" dirty="0"/>
              <a:t>A 44 year-old woman </a:t>
            </a:r>
            <a:r>
              <a:rPr lang="en-GB" sz="1300" dirty="0" smtClean="0"/>
              <a:t>had </a:t>
            </a:r>
            <a:r>
              <a:rPr lang="en-GB" sz="1300" dirty="0"/>
              <a:t>a urinary tract infection and was prescribed the antibiotic nitrofurantoin for 10 days. Two weeks later she noticed numbness, pins and needles and tingling of the lower limbs up to mid-thigh. She was examined by a neurologist three months later, who stated that this was likely to have been a peripheral neuropathy related to the previous course of nitrofurantoin. She is referred to you for </a:t>
            </a:r>
            <a:r>
              <a:rPr lang="en-GB" sz="1300" dirty="0" smtClean="0"/>
              <a:t>advice. </a:t>
            </a:r>
            <a:r>
              <a:rPr lang="en-GB" sz="1300" i="1" dirty="0" smtClean="0"/>
              <a:t>Q1</a:t>
            </a:r>
            <a:r>
              <a:rPr lang="en-GB" sz="1300" i="1" dirty="0"/>
              <a:t>. What would you do (list more than one action and explain your reasons</a:t>
            </a:r>
            <a:r>
              <a:rPr lang="en-GB" sz="1300" i="1" dirty="0" smtClean="0"/>
              <a:t>?)</a:t>
            </a:r>
            <a:endParaRPr lang="en-GB" sz="1300" b="0" i="1" dirty="0" smtClean="0"/>
          </a:p>
          <a:p>
            <a:pPr marL="457200" indent="-457200">
              <a:lnSpc>
                <a:spcPct val="100000"/>
              </a:lnSpc>
              <a:spcAft>
                <a:spcPts val="1000"/>
              </a:spcAft>
              <a:buFont typeface="+mj-lt"/>
              <a:buAutoNum type="alphaLcPeriod"/>
            </a:pPr>
            <a:r>
              <a:rPr lang="en-GB" sz="1300" b="0" dirty="0" smtClean="0"/>
              <a:t>Ensure that she is aware that peripheral neuropathy is a recognised adverse drug reaction (ADR) associated with nitrofurantoin use. The neurologist in this case considered  that </a:t>
            </a:r>
            <a:r>
              <a:rPr lang="en-GB" sz="1300" b="0" i="1" dirty="0" smtClean="0"/>
              <a:t>“she should never be prescribed nitrofurantoin again” </a:t>
            </a:r>
            <a:endParaRPr lang="en-GB" sz="1300" b="0" dirty="0" smtClean="0"/>
          </a:p>
          <a:p>
            <a:pPr marL="457200" indent="-457200">
              <a:lnSpc>
                <a:spcPct val="100000"/>
              </a:lnSpc>
              <a:spcAft>
                <a:spcPts val="1000"/>
              </a:spcAft>
              <a:buFont typeface="+mj-lt"/>
              <a:buAutoNum type="alphaLcPeriod"/>
            </a:pPr>
            <a:r>
              <a:rPr lang="en-GB" sz="1300" b="0" dirty="0" smtClean="0"/>
              <a:t>Ensure that her hospital and community medical records contain details of this suspected ADR and all other drug </a:t>
            </a:r>
            <a:r>
              <a:rPr lang="en-GB" sz="1300" b="0" dirty="0"/>
              <a:t>allergies/ </a:t>
            </a:r>
            <a:r>
              <a:rPr lang="en-GB" sz="1300" b="0" dirty="0" smtClean="0"/>
              <a:t>intolerances and that the patient also has a personal record of these</a:t>
            </a:r>
            <a:endParaRPr lang="en-GB" sz="1300" b="0" dirty="0"/>
          </a:p>
          <a:p>
            <a:pPr marL="457200" indent="-457200">
              <a:lnSpc>
                <a:spcPct val="100000"/>
              </a:lnSpc>
              <a:buFont typeface="+mj-lt"/>
              <a:buAutoNum type="alphaLcPeriod"/>
            </a:pPr>
            <a:r>
              <a:rPr lang="en-GB" sz="1300" b="0" dirty="0" smtClean="0"/>
              <a:t>This is a serious suspected ADR so ensure that a yellow card has been submitted to MHRA. If not, complete one yourself, informing the patient of the reasons why. Note a medication error has not occurred at this stage (i.e. a </a:t>
            </a:r>
            <a:r>
              <a:rPr lang="en-GB" sz="1300" dirty="0" smtClean="0"/>
              <a:t>preventable</a:t>
            </a:r>
            <a:r>
              <a:rPr lang="en-GB" sz="1300" b="0" dirty="0" smtClean="0"/>
              <a:t> </a:t>
            </a:r>
            <a:r>
              <a:rPr lang="en-GB" sz="1300" b="0" dirty="0"/>
              <a:t>event that may cause or lead to inappropriate medication </a:t>
            </a:r>
            <a:r>
              <a:rPr lang="en-GB" sz="1300" b="0" dirty="0" smtClean="0"/>
              <a:t>use) </a:t>
            </a:r>
          </a:p>
          <a:p>
            <a:pPr>
              <a:lnSpc>
                <a:spcPct val="100000"/>
              </a:lnSpc>
            </a:pPr>
            <a:endParaRPr lang="en-GB" sz="1300" b="0" dirty="0" smtClean="0"/>
          </a:p>
          <a:p>
            <a:r>
              <a:rPr lang="en-GB" sz="1300" dirty="0" smtClean="0"/>
              <a:t>Postscript: </a:t>
            </a:r>
            <a:r>
              <a:rPr lang="en-GB" sz="1300" b="0" dirty="0" smtClean="0"/>
              <a:t>A medication error probably did occur 16 years later when she was prescribed nitrofurantoin long-term prophylactically (despite the previous history) and on this occasion developed interstitial lung disease (another serious ADR associated with this medicine), which responded to nitrofurantoin withdrawal. For further details see</a:t>
            </a:r>
            <a:r>
              <a:rPr lang="en-GB" sz="1300" dirty="0"/>
              <a:t> </a:t>
            </a:r>
            <a:r>
              <a:rPr lang="en-GB" sz="1300" b="0" i="1" dirty="0" err="1" smtClean="0"/>
              <a:t>Bialas</a:t>
            </a:r>
            <a:r>
              <a:rPr lang="en-GB" sz="1300" b="0" i="1" dirty="0" smtClean="0"/>
              <a:t> MC et al. Nitrofurantoin </a:t>
            </a:r>
            <a:r>
              <a:rPr lang="en-GB" sz="1300" b="0" i="1" dirty="0"/>
              <a:t>re-challenge and recurrent toxicity. Postgrad Med J </a:t>
            </a:r>
            <a:r>
              <a:rPr lang="en-GB" sz="1300" b="0" i="1" dirty="0" smtClean="0"/>
              <a:t>1997; </a:t>
            </a:r>
            <a:r>
              <a:rPr lang="en-GB" sz="1300" b="0" i="1" u="sng" dirty="0" smtClean="0"/>
              <a:t>73</a:t>
            </a:r>
            <a:r>
              <a:rPr lang="en-GB" sz="1300" b="0" i="1" dirty="0"/>
              <a:t>: </a:t>
            </a:r>
            <a:r>
              <a:rPr lang="en-GB" sz="1300" b="0" i="1" dirty="0" smtClean="0"/>
              <a:t>519-520</a:t>
            </a:r>
            <a:endParaRPr lang="en-GB" sz="1300" b="0" dirty="0" smtClean="0"/>
          </a:p>
          <a:p>
            <a:pPr marL="457200" indent="-457200">
              <a:lnSpc>
                <a:spcPct val="100000"/>
              </a:lnSpc>
              <a:buFont typeface="+mj-lt"/>
              <a:buAutoNum type="alphaLcPeriod"/>
            </a:pPr>
            <a:endParaRPr lang="en-GB" dirty="0"/>
          </a:p>
        </p:txBody>
      </p:sp>
    </p:spTree>
    <p:extLst>
      <p:ext uri="{BB962C8B-B14F-4D97-AF65-F5344CB8AC3E}">
        <p14:creationId xmlns:p14="http://schemas.microsoft.com/office/powerpoint/2010/main" val="518717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40" y="260648"/>
            <a:ext cx="7859208" cy="903883"/>
          </a:xfrm>
        </p:spPr>
        <p:txBody>
          <a:bodyPr/>
          <a:lstStyle/>
          <a:p>
            <a:r>
              <a:rPr lang="en-GB" sz="3600" dirty="0"/>
              <a:t>I am a clinical pharmacologist</a:t>
            </a:r>
          </a:p>
        </p:txBody>
      </p:sp>
      <p:sp>
        <p:nvSpPr>
          <p:cNvPr id="3" name="Content Placeholder 2"/>
          <p:cNvSpPr>
            <a:spLocks noGrp="1"/>
          </p:cNvSpPr>
          <p:nvPr>
            <p:ph idx="1"/>
          </p:nvPr>
        </p:nvSpPr>
        <p:spPr>
          <a:xfrm>
            <a:off x="269840" y="980728"/>
            <a:ext cx="8640959" cy="3888432"/>
          </a:xfrm>
        </p:spPr>
        <p:txBody>
          <a:bodyPr/>
          <a:lstStyle/>
          <a:p>
            <a:pPr lvl="2">
              <a:lnSpc>
                <a:spcPts val="2600"/>
              </a:lnSpc>
            </a:pPr>
            <a:r>
              <a:rPr lang="en-GB" sz="1800" dirty="0" smtClean="0">
                <a:solidFill>
                  <a:srgbClr val="0087B1"/>
                </a:solidFill>
              </a:rPr>
              <a:t>Clinical</a:t>
            </a:r>
            <a:r>
              <a:rPr lang="en-GB" sz="1800" b="0" dirty="0" smtClean="0">
                <a:solidFill>
                  <a:schemeClr val="tx1"/>
                </a:solidFill>
              </a:rPr>
              <a:t> </a:t>
            </a:r>
            <a:r>
              <a:rPr lang="en-GB" sz="1800" dirty="0" smtClean="0">
                <a:solidFill>
                  <a:srgbClr val="0087B1"/>
                </a:solidFill>
              </a:rPr>
              <a:t>Pharmacology and Therapeutics (CPT) is one of 30 physician specialties in the medical career pathway.</a:t>
            </a:r>
          </a:p>
          <a:p>
            <a:pPr lvl="2">
              <a:lnSpc>
                <a:spcPts val="2600"/>
              </a:lnSpc>
            </a:pPr>
            <a:r>
              <a:rPr lang="en-GB" sz="1800" dirty="0" smtClean="0">
                <a:solidFill>
                  <a:srgbClr val="0087B1"/>
                </a:solidFill>
              </a:rPr>
              <a:t>Consultants trained in this specialty lead on all aspects of medicines management.</a:t>
            </a:r>
          </a:p>
          <a:p>
            <a:pPr lvl="2">
              <a:lnSpc>
                <a:spcPts val="2600"/>
              </a:lnSpc>
            </a:pPr>
            <a:r>
              <a:rPr lang="en-GB" sz="1800" dirty="0" smtClean="0">
                <a:solidFill>
                  <a:srgbClr val="0087B1"/>
                </a:solidFill>
              </a:rPr>
              <a:t>It is the only </a:t>
            </a:r>
            <a:r>
              <a:rPr lang="en-US" sz="1800" dirty="0" smtClean="0">
                <a:solidFill>
                  <a:srgbClr val="0087B1"/>
                </a:solidFill>
              </a:rPr>
              <a:t>medical specialty in the NHS focusing on the safe, effective, and cost-effective use of medicines.</a:t>
            </a:r>
          </a:p>
          <a:p>
            <a:pPr lvl="2">
              <a:lnSpc>
                <a:spcPts val="2600"/>
              </a:lnSpc>
            </a:pPr>
            <a:r>
              <a:rPr lang="en-US" sz="1800" dirty="0" smtClean="0">
                <a:solidFill>
                  <a:srgbClr val="0087B1"/>
                </a:solidFill>
              </a:rPr>
              <a:t>Clinical pharmacologists play a crucial role in refining the use of currently available medicines, and in developing the pioneering medicines of tomorrow.</a:t>
            </a:r>
          </a:p>
          <a:p>
            <a:pPr lvl="2">
              <a:lnSpc>
                <a:spcPts val="2600"/>
              </a:lnSpc>
            </a:pPr>
            <a:r>
              <a:rPr lang="en-GB" sz="1800" dirty="0" smtClean="0">
                <a:solidFill>
                  <a:srgbClr val="0087B1"/>
                </a:solidFill>
              </a:rPr>
              <a:t>Clinical pharmacologists have diverse career paths working, for example, in the NHS, regulatory bodies, clinical trials units, universities or the pharmaceutical industry.</a:t>
            </a:r>
          </a:p>
          <a:p>
            <a:endParaRPr lang="en-GB" sz="1800" dirty="0"/>
          </a:p>
        </p:txBody>
      </p:sp>
    </p:spTree>
    <p:extLst>
      <p:ext uri="{BB962C8B-B14F-4D97-AF65-F5344CB8AC3E}">
        <p14:creationId xmlns:p14="http://schemas.microsoft.com/office/powerpoint/2010/main" val="250976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16" y="548680"/>
            <a:ext cx="7571176" cy="618497"/>
          </a:xfrm>
        </p:spPr>
        <p:txBody>
          <a:bodyPr/>
          <a:lstStyle/>
          <a:p>
            <a:r>
              <a:rPr lang="en-GB" sz="3600" dirty="0" smtClean="0"/>
              <a:t>Case Study</a:t>
            </a:r>
            <a:endParaRPr lang="en-GB" sz="3600" dirty="0"/>
          </a:p>
        </p:txBody>
      </p:sp>
      <p:sp>
        <p:nvSpPr>
          <p:cNvPr id="3" name="Content Placeholder 2"/>
          <p:cNvSpPr>
            <a:spLocks noGrp="1"/>
          </p:cNvSpPr>
          <p:nvPr>
            <p:ph idx="1"/>
          </p:nvPr>
        </p:nvSpPr>
        <p:spPr>
          <a:xfrm>
            <a:off x="323528" y="1375307"/>
            <a:ext cx="8136905" cy="3516570"/>
          </a:xfrm>
        </p:spPr>
        <p:txBody>
          <a:bodyPr/>
          <a:lstStyle/>
          <a:p>
            <a:pPr marL="457200" indent="-457200">
              <a:lnSpc>
                <a:spcPct val="100000"/>
              </a:lnSpc>
              <a:spcAft>
                <a:spcPts val="1200"/>
              </a:spcAft>
              <a:buFont typeface="Arial" panose="020B0604020202020204" pitchFamily="34" charset="0"/>
              <a:buChar char="•"/>
            </a:pPr>
            <a:r>
              <a:rPr lang="en-GB" sz="2300" b="0" dirty="0" smtClean="0"/>
              <a:t>A 44 year-old woman had a urinary tract infection and was prescribed the antibiotic nitrofurantoin for 10 days. Two weeks later she noticed numbness, pins and needles and tingling of the lower limbs up to mid-thigh. She was examined by a neurologist three months later, who stated that this was likely to have been a peripheral neuropathy related to the previous course of nitrofurantoin. She is referred to you (as a clinical pharmacologist) for advice.</a:t>
            </a:r>
            <a:endParaRPr lang="en-GB" sz="2300" b="0" i="1" dirty="0"/>
          </a:p>
          <a:p>
            <a:pPr marL="457200" indent="-457200">
              <a:lnSpc>
                <a:spcPct val="100000"/>
              </a:lnSpc>
              <a:buFont typeface="Arial" panose="020B0604020202020204" pitchFamily="34" charset="0"/>
              <a:buChar char="•"/>
            </a:pPr>
            <a:r>
              <a:rPr lang="en-GB" sz="2300" b="0" i="1" dirty="0" smtClean="0">
                <a:solidFill>
                  <a:schemeClr val="accent1">
                    <a:lumMod val="75000"/>
                  </a:schemeClr>
                </a:solidFill>
              </a:rPr>
              <a:t>Q1. What would you do (list more than one action and explain your reasons?</a:t>
            </a:r>
          </a:p>
          <a:p>
            <a:pPr>
              <a:lnSpc>
                <a:spcPct val="100000"/>
              </a:lnSpc>
            </a:pPr>
            <a:endParaRPr lang="en-GB" sz="2800" b="0" dirty="0"/>
          </a:p>
          <a:p>
            <a:pPr>
              <a:lnSpc>
                <a:spcPct val="100000"/>
              </a:lnSpc>
            </a:pPr>
            <a:endParaRPr lang="en-GB" sz="2800" b="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30020"/>
            <a:ext cx="1152128" cy="11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1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40" y="476672"/>
            <a:ext cx="8593160" cy="548680"/>
          </a:xfrm>
        </p:spPr>
        <p:txBody>
          <a:bodyPr/>
          <a:lstStyle/>
          <a:p>
            <a:r>
              <a:rPr lang="en-GB" sz="3200" dirty="0" smtClean="0"/>
              <a:t>What is a Medication Error (ME)?</a:t>
            </a:r>
            <a:endParaRPr lang="en-GB" sz="3200" dirty="0"/>
          </a:p>
        </p:txBody>
      </p:sp>
      <p:sp>
        <p:nvSpPr>
          <p:cNvPr id="3" name="Content Placeholder 2"/>
          <p:cNvSpPr>
            <a:spLocks noGrp="1"/>
          </p:cNvSpPr>
          <p:nvPr>
            <p:ph idx="1"/>
          </p:nvPr>
        </p:nvSpPr>
        <p:spPr>
          <a:xfrm>
            <a:off x="550840" y="1196752"/>
            <a:ext cx="7981600" cy="3388271"/>
          </a:xfrm>
        </p:spPr>
        <p:txBody>
          <a:bodyPr/>
          <a:lstStyle/>
          <a:p>
            <a:pPr marL="342900" indent="-342900">
              <a:lnSpc>
                <a:spcPct val="100000"/>
              </a:lnSpc>
              <a:buFont typeface="Arial" panose="020B0604020202020204" pitchFamily="34" charset="0"/>
              <a:buChar char="•"/>
            </a:pPr>
            <a:r>
              <a:rPr lang="en-GB" sz="2100" b="0" dirty="0" smtClean="0"/>
              <a:t>“Any  </a:t>
            </a:r>
            <a:r>
              <a:rPr lang="en-GB" sz="2100" b="0" dirty="0"/>
              <a:t>preventable event </a:t>
            </a:r>
            <a:r>
              <a:rPr lang="en-GB" sz="2100" b="0" dirty="0" smtClean="0"/>
              <a:t>that may cause,  </a:t>
            </a:r>
            <a:r>
              <a:rPr lang="en-GB" sz="2100" b="0" dirty="0"/>
              <a:t>or </a:t>
            </a:r>
            <a:r>
              <a:rPr lang="en-GB" sz="2100" b="0" dirty="0" smtClean="0"/>
              <a:t>lead to </a:t>
            </a:r>
            <a:r>
              <a:rPr lang="en-GB" sz="2100" b="0" dirty="0"/>
              <a:t>inappropriate medication use </a:t>
            </a:r>
            <a:r>
              <a:rPr lang="en-GB" sz="2100" b="0" dirty="0" smtClean="0"/>
              <a:t>or patient </a:t>
            </a:r>
            <a:r>
              <a:rPr lang="en-GB" sz="2100" b="0" dirty="0"/>
              <a:t>harm while the </a:t>
            </a:r>
            <a:r>
              <a:rPr lang="en-GB" sz="2100" b="0" dirty="0" smtClean="0"/>
              <a:t>medication </a:t>
            </a:r>
            <a:r>
              <a:rPr lang="en-GB" sz="2100" b="0" dirty="0"/>
              <a:t>is </a:t>
            </a:r>
            <a:r>
              <a:rPr lang="en-GB" sz="2100" b="0" dirty="0" smtClean="0"/>
              <a:t>in the control </a:t>
            </a:r>
            <a:r>
              <a:rPr lang="en-GB" sz="2100" b="0" dirty="0"/>
              <a:t>of  </a:t>
            </a:r>
            <a:r>
              <a:rPr lang="en-GB" sz="2100" b="0" dirty="0" smtClean="0"/>
              <a:t>the healthcare professional</a:t>
            </a:r>
            <a:r>
              <a:rPr lang="en-GB" sz="2100" b="0" dirty="0"/>
              <a:t>, </a:t>
            </a:r>
            <a:r>
              <a:rPr lang="en-GB" sz="2100" b="0" dirty="0" smtClean="0"/>
              <a:t>patient, or consumer </a:t>
            </a:r>
          </a:p>
          <a:p>
            <a:pPr marL="342900" indent="-342900">
              <a:lnSpc>
                <a:spcPct val="100000"/>
              </a:lnSpc>
              <a:buFont typeface="Arial" panose="020B0604020202020204" pitchFamily="34" charset="0"/>
              <a:buChar char="•"/>
            </a:pPr>
            <a:endParaRPr lang="en-GB" sz="2100" b="0" dirty="0" smtClean="0"/>
          </a:p>
          <a:p>
            <a:pPr marL="342900" indent="-342900">
              <a:lnSpc>
                <a:spcPct val="100000"/>
              </a:lnSpc>
              <a:buFont typeface="Arial" panose="020B0604020202020204" pitchFamily="34" charset="0"/>
              <a:buChar char="•"/>
            </a:pPr>
            <a:r>
              <a:rPr lang="en-GB" sz="2100" b="0" dirty="0" smtClean="0"/>
              <a:t>Such </a:t>
            </a:r>
            <a:r>
              <a:rPr lang="en-GB" sz="2100" b="0" dirty="0"/>
              <a:t>events may be </a:t>
            </a:r>
            <a:r>
              <a:rPr lang="en-GB" sz="2100" b="0" dirty="0" smtClean="0"/>
              <a:t>related </a:t>
            </a:r>
            <a:r>
              <a:rPr lang="en-GB" sz="2100" b="0" dirty="0"/>
              <a:t>to professional  </a:t>
            </a:r>
            <a:r>
              <a:rPr lang="en-GB" sz="2100" b="0" dirty="0" smtClean="0"/>
              <a:t>practice, health  </a:t>
            </a:r>
            <a:r>
              <a:rPr lang="en-GB" sz="2100" b="0" dirty="0"/>
              <a:t>care </a:t>
            </a:r>
            <a:r>
              <a:rPr lang="en-GB" sz="2100" b="0" dirty="0" smtClean="0"/>
              <a:t>products</a:t>
            </a:r>
            <a:r>
              <a:rPr lang="en-GB" sz="2100" b="0" dirty="0"/>
              <a:t>, </a:t>
            </a:r>
            <a:r>
              <a:rPr lang="en-GB" sz="2100" b="0" dirty="0" smtClean="0"/>
              <a:t>procedures, and </a:t>
            </a:r>
            <a:r>
              <a:rPr lang="en-GB" sz="2100" b="0" dirty="0"/>
              <a:t>systems, including prescribing, </a:t>
            </a:r>
            <a:r>
              <a:rPr lang="en-GB" sz="2100" b="0" dirty="0" smtClean="0"/>
              <a:t>order communication</a:t>
            </a:r>
            <a:r>
              <a:rPr lang="en-GB" sz="2100" b="0" dirty="0"/>
              <a:t>, </a:t>
            </a:r>
            <a:r>
              <a:rPr lang="en-GB" sz="2100" b="0" dirty="0" smtClean="0"/>
              <a:t>product </a:t>
            </a:r>
            <a:r>
              <a:rPr lang="en-GB" sz="2100" b="0" dirty="0"/>
              <a:t>labelling, </a:t>
            </a:r>
            <a:r>
              <a:rPr lang="en-GB" sz="2100" b="0" dirty="0" smtClean="0"/>
              <a:t>packaging, and  </a:t>
            </a:r>
            <a:r>
              <a:rPr lang="en-GB" sz="2100" b="0" dirty="0"/>
              <a:t>nomenclature, compounding, </a:t>
            </a:r>
            <a:r>
              <a:rPr lang="en-GB" sz="2100" b="0" dirty="0" smtClean="0"/>
              <a:t>dispensing</a:t>
            </a:r>
            <a:r>
              <a:rPr lang="en-GB" sz="2100" b="0" dirty="0"/>
              <a:t>, distribution, administration, </a:t>
            </a:r>
            <a:r>
              <a:rPr lang="en-GB" sz="2100" b="0" dirty="0" smtClean="0"/>
              <a:t>education, monitoring</a:t>
            </a:r>
            <a:r>
              <a:rPr lang="en-GB" sz="2100" b="0" dirty="0"/>
              <a:t>, and </a:t>
            </a:r>
            <a:r>
              <a:rPr lang="en-GB" sz="2100" b="0" dirty="0" smtClean="0"/>
              <a:t>use”</a:t>
            </a:r>
          </a:p>
          <a:p>
            <a:pPr marL="342900" indent="-342900">
              <a:lnSpc>
                <a:spcPct val="100000"/>
              </a:lnSpc>
              <a:buFont typeface="Arial" panose="020B0604020202020204" pitchFamily="34" charset="0"/>
              <a:buChar char="•"/>
            </a:pPr>
            <a:endParaRPr lang="en-GB" sz="2400" b="0" dirty="0" smtClean="0"/>
          </a:p>
          <a:p>
            <a:pPr>
              <a:lnSpc>
                <a:spcPct val="100000"/>
              </a:lnSpc>
            </a:pPr>
            <a:r>
              <a:rPr lang="en-GB" sz="1400" b="0" i="1" dirty="0"/>
              <a:t>National coordinating Council for Medication Error Reporting and Prevention  </a:t>
            </a:r>
            <a:r>
              <a:rPr lang="en-GB" sz="1400" b="0" i="1" dirty="0">
                <a:hlinkClick r:id="rId3"/>
              </a:rPr>
              <a:t>http://www.nccmerp.org/about-medication-errors</a:t>
            </a:r>
            <a:endParaRPr lang="en-GB" sz="1400" b="0" i="1" dirty="0"/>
          </a:p>
          <a:p>
            <a:pPr>
              <a:lnSpc>
                <a:spcPct val="100000"/>
              </a:lnSpc>
            </a:pPr>
            <a:endParaRPr lang="en-GB" sz="1400" b="0" i="1" dirty="0"/>
          </a:p>
          <a:p>
            <a:pPr marL="342900" indent="-342900">
              <a:lnSpc>
                <a:spcPct val="100000"/>
              </a:lnSpc>
              <a:buFont typeface="Arial" panose="020B0604020202020204" pitchFamily="34" charset="0"/>
              <a:buChar char="•"/>
            </a:pPr>
            <a:endParaRPr lang="en-GB" sz="2600" b="0" dirty="0" smtClean="0"/>
          </a:p>
          <a:p>
            <a:pPr marL="342900" indent="-342900">
              <a:lnSpc>
                <a:spcPct val="100000"/>
              </a:lnSpc>
              <a:buFont typeface="Arial" panose="020B0604020202020204" pitchFamily="34" charset="0"/>
              <a:buChar char="•"/>
            </a:pPr>
            <a:endParaRPr lang="en-GB" sz="2600" b="0" dirty="0"/>
          </a:p>
        </p:txBody>
      </p:sp>
    </p:spTree>
    <p:extLst>
      <p:ext uri="{BB962C8B-B14F-4D97-AF65-F5344CB8AC3E}">
        <p14:creationId xmlns:p14="http://schemas.microsoft.com/office/powerpoint/2010/main" val="77178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07834" y="1484784"/>
            <a:ext cx="3600400" cy="3520772"/>
          </a:xfrm>
          <a:prstGeom prst="ellipse">
            <a:avLst/>
          </a:prstGeom>
          <a:solidFill>
            <a:srgbClr val="FFC000">
              <a:alpha val="46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8134" y="2019791"/>
            <a:ext cx="3806018" cy="903883"/>
          </a:xfrm>
        </p:spPr>
        <p:txBody>
          <a:bodyPr/>
          <a:lstStyle/>
          <a:p>
            <a:pPr marL="457200" indent="-457200">
              <a:buFont typeface="Arial" panose="020B0604020202020204" pitchFamily="34" charset="0"/>
              <a:buChar char="•"/>
            </a:pPr>
            <a:r>
              <a:rPr lang="en-GB" sz="2000" dirty="0" smtClean="0">
                <a:solidFill>
                  <a:srgbClr val="0087B1"/>
                </a:solidFill>
              </a:rPr>
              <a:t>Not all medication errors (MEs) lead to an Adverse </a:t>
            </a:r>
            <a:r>
              <a:rPr lang="en-GB" sz="2000" dirty="0">
                <a:solidFill>
                  <a:srgbClr val="0087B1"/>
                </a:solidFill>
              </a:rPr>
              <a:t>D</a:t>
            </a:r>
            <a:r>
              <a:rPr lang="en-GB" sz="2000" dirty="0" smtClean="0">
                <a:solidFill>
                  <a:srgbClr val="0087B1"/>
                </a:solidFill>
              </a:rPr>
              <a:t>rug </a:t>
            </a:r>
            <a:r>
              <a:rPr lang="en-GB" sz="2000" dirty="0">
                <a:solidFill>
                  <a:srgbClr val="0087B1"/>
                </a:solidFill>
              </a:rPr>
              <a:t>E</a:t>
            </a:r>
            <a:r>
              <a:rPr lang="en-GB" sz="2000" dirty="0" smtClean="0">
                <a:solidFill>
                  <a:srgbClr val="0087B1"/>
                </a:solidFill>
              </a:rPr>
              <a:t>vent (ADE)</a:t>
            </a:r>
            <a:endParaRPr lang="en-GB" sz="2000" i="1" dirty="0">
              <a:solidFill>
                <a:srgbClr val="0087B1"/>
              </a:solidFill>
            </a:endParaRPr>
          </a:p>
        </p:txBody>
      </p:sp>
      <p:sp>
        <p:nvSpPr>
          <p:cNvPr id="6" name="Oval 5"/>
          <p:cNvSpPr/>
          <p:nvPr/>
        </p:nvSpPr>
        <p:spPr>
          <a:xfrm>
            <a:off x="4716016" y="2955437"/>
            <a:ext cx="1296144" cy="1296144"/>
          </a:xfrm>
          <a:prstGeom prst="ellipse">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819278" y="2826718"/>
            <a:ext cx="1008112" cy="936104"/>
          </a:xfrm>
          <a:prstGeom prst="ellipse">
            <a:avLst/>
          </a:prstGeom>
          <a:solidFill>
            <a:srgbClr val="FF0000">
              <a:alpha val="57000"/>
            </a:srgb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80012" y="3294770"/>
            <a:ext cx="1368152" cy="646331"/>
          </a:xfrm>
          <a:prstGeom prst="rect">
            <a:avLst/>
          </a:prstGeom>
          <a:noFill/>
        </p:spPr>
        <p:txBody>
          <a:bodyPr wrap="square" rtlCol="0">
            <a:spAutoFit/>
          </a:bodyPr>
          <a:lstStyle/>
          <a:p>
            <a:pPr algn="ctr"/>
            <a:r>
              <a:rPr lang="en-GB" b="1" dirty="0" smtClean="0"/>
              <a:t>Potential ADEs</a:t>
            </a:r>
            <a:endParaRPr lang="en-GB" b="1" dirty="0"/>
          </a:p>
        </p:txBody>
      </p:sp>
      <p:sp>
        <p:nvSpPr>
          <p:cNvPr id="9" name="Title 1"/>
          <p:cNvSpPr txBox="1">
            <a:spLocks/>
          </p:cNvSpPr>
          <p:nvPr/>
        </p:nvSpPr>
        <p:spPr>
          <a:xfrm>
            <a:off x="302927" y="3300947"/>
            <a:ext cx="3813799" cy="903883"/>
          </a:xfrm>
          <a:prstGeom prst="rect">
            <a:avLst/>
          </a:prstGeom>
        </p:spPr>
        <p:txBody>
          <a:bodyPr vert="horz" lIns="0" tIns="0" rIns="0" bIns="0" rtlCol="0" anchor="t" anchorCtr="0">
            <a:noAutofit/>
          </a:bodyPr>
          <a:lstStyle>
            <a:lvl1pPr algn="l" defTabSz="914400" rtl="0" eaLnBrk="1" latinLnBrk="0" hangingPunct="1">
              <a:spcBef>
                <a:spcPct val="0"/>
              </a:spcBef>
              <a:buNone/>
              <a:defRPr sz="2700" kern="1200">
                <a:solidFill>
                  <a:schemeClr val="accent3"/>
                </a:solidFill>
                <a:latin typeface="+mj-lt"/>
                <a:ea typeface="+mj-ea"/>
                <a:cs typeface="+mj-cs"/>
              </a:defRPr>
            </a:lvl1pPr>
          </a:lstStyle>
          <a:p>
            <a:pPr marL="457200" indent="-457200">
              <a:buFont typeface="Arial" panose="020B0604020202020204" pitchFamily="34" charset="0"/>
              <a:buChar char="•"/>
            </a:pPr>
            <a:r>
              <a:rPr lang="en-GB" sz="2000" dirty="0" smtClean="0">
                <a:solidFill>
                  <a:srgbClr val="0087B1"/>
                </a:solidFill>
              </a:rPr>
              <a:t>But ADEs caused by MEs ar</a:t>
            </a:r>
            <a:r>
              <a:rPr lang="en-GB" sz="2000" dirty="0" smtClean="0"/>
              <a:t>e </a:t>
            </a:r>
            <a:r>
              <a:rPr lang="en-GB" sz="2000" dirty="0" smtClean="0">
                <a:solidFill>
                  <a:srgbClr val="C00000"/>
                </a:solidFill>
              </a:rPr>
              <a:t>preventable </a:t>
            </a:r>
            <a:r>
              <a:rPr lang="en-GB" sz="2000" dirty="0" smtClean="0">
                <a:solidFill>
                  <a:srgbClr val="0087B1"/>
                </a:solidFill>
              </a:rPr>
              <a:t>by avoidance of the error</a:t>
            </a:r>
            <a:endParaRPr lang="en-GB" sz="2000" i="1" dirty="0">
              <a:solidFill>
                <a:srgbClr val="0087B1"/>
              </a:solidFill>
            </a:endParaRPr>
          </a:p>
        </p:txBody>
      </p:sp>
      <p:sp>
        <p:nvSpPr>
          <p:cNvPr id="10" name="TextBox 9"/>
          <p:cNvSpPr txBox="1"/>
          <p:nvPr/>
        </p:nvSpPr>
        <p:spPr>
          <a:xfrm>
            <a:off x="7706228" y="3012725"/>
            <a:ext cx="1212759" cy="646331"/>
          </a:xfrm>
          <a:prstGeom prst="rect">
            <a:avLst/>
          </a:prstGeom>
          <a:noFill/>
        </p:spPr>
        <p:txBody>
          <a:bodyPr wrap="square" rtlCol="0">
            <a:spAutoFit/>
          </a:bodyPr>
          <a:lstStyle/>
          <a:p>
            <a:pPr algn="ctr"/>
            <a:r>
              <a:rPr lang="en-GB" b="1" dirty="0" smtClean="0"/>
              <a:t>Actual ADEs</a:t>
            </a:r>
            <a:endParaRPr lang="en-GB" b="1" dirty="0"/>
          </a:p>
        </p:txBody>
      </p:sp>
      <p:sp>
        <p:nvSpPr>
          <p:cNvPr id="11" name="Rectangle 10"/>
          <p:cNvSpPr/>
          <p:nvPr/>
        </p:nvSpPr>
        <p:spPr>
          <a:xfrm>
            <a:off x="258134" y="391611"/>
            <a:ext cx="8639311" cy="1569660"/>
          </a:xfrm>
          <a:prstGeom prst="rect">
            <a:avLst/>
          </a:prstGeom>
        </p:spPr>
        <p:txBody>
          <a:bodyPr wrap="square">
            <a:spAutoFit/>
          </a:bodyPr>
          <a:lstStyle/>
          <a:p>
            <a:pPr marL="342900" indent="-342900">
              <a:lnSpc>
                <a:spcPct val="100000"/>
              </a:lnSpc>
              <a:buFont typeface="Arial" panose="020B0604020202020204" pitchFamily="34" charset="0"/>
              <a:buChar char="•"/>
            </a:pPr>
            <a:r>
              <a:rPr lang="en-GB" sz="2400" dirty="0" smtClean="0">
                <a:solidFill>
                  <a:srgbClr val="0087B1"/>
                </a:solidFill>
              </a:rPr>
              <a:t>An</a:t>
            </a:r>
            <a:r>
              <a:rPr lang="en-GB" sz="2400" b="1" dirty="0" smtClean="0">
                <a:solidFill>
                  <a:srgbClr val="0087B1"/>
                </a:solidFill>
              </a:rPr>
              <a:t> Adverse Drug Event </a:t>
            </a:r>
            <a:r>
              <a:rPr lang="en-GB" sz="2400" dirty="0" smtClean="0">
                <a:solidFill>
                  <a:srgbClr val="0087B1"/>
                </a:solidFill>
              </a:rPr>
              <a:t>(ADE) is an </a:t>
            </a:r>
            <a:r>
              <a:rPr lang="en-GB" sz="2400" dirty="0">
                <a:solidFill>
                  <a:srgbClr val="0087B1"/>
                </a:solidFill>
              </a:rPr>
              <a:t>injury resulting from medical intervention related to a </a:t>
            </a:r>
            <a:r>
              <a:rPr lang="en-GB" sz="2400" dirty="0" smtClean="0">
                <a:solidFill>
                  <a:srgbClr val="0087B1"/>
                </a:solidFill>
              </a:rPr>
              <a:t>drug                                                                                         </a:t>
            </a:r>
            <a:r>
              <a:rPr lang="en-GB" sz="1200" i="1" dirty="0" smtClean="0">
                <a:solidFill>
                  <a:srgbClr val="0087B1"/>
                </a:solidFill>
                <a:latin typeface="Calibri" panose="020F0502020204030204" pitchFamily="34" charset="0"/>
              </a:rPr>
              <a:t>Kohn LT et al . (Institute </a:t>
            </a:r>
            <a:r>
              <a:rPr lang="en-GB" sz="1200" i="1" dirty="0">
                <a:solidFill>
                  <a:srgbClr val="0087B1"/>
                </a:solidFill>
                <a:latin typeface="Calibri" panose="020F0502020204030204" pitchFamily="34" charset="0"/>
              </a:rPr>
              <a:t>of Medicine). To err is human: building a safer health system. Washington DC: National Academy Press, 2000.</a:t>
            </a:r>
            <a:r>
              <a:rPr lang="en-GB" sz="1200" dirty="0">
                <a:latin typeface="Calibri" panose="020F0502020204030204" pitchFamily="34" charset="0"/>
              </a:rPr>
              <a:t> </a:t>
            </a:r>
            <a:r>
              <a:rPr lang="en-GB" sz="1200" u="sng" dirty="0">
                <a:latin typeface="Calibri" panose="020F0502020204030204" pitchFamily="34" charset="0"/>
                <a:hlinkClick r:id="rId3"/>
              </a:rPr>
              <a:t>https://www.ncbi.nlm.nih.gov/books/NBK225182/</a:t>
            </a:r>
            <a:endParaRPr lang="en-GB" sz="1200" dirty="0">
              <a:latin typeface="Calibri" panose="020F0502020204030204" pitchFamily="34" charset="0"/>
            </a:endParaRPr>
          </a:p>
          <a:p>
            <a:pPr marL="342900" indent="-342900">
              <a:lnSpc>
                <a:spcPct val="100000"/>
              </a:lnSpc>
              <a:buFont typeface="Arial" panose="020B0604020202020204" pitchFamily="34" charset="0"/>
              <a:buChar char="•"/>
            </a:pPr>
            <a:endParaRPr lang="en-GB" sz="2400" i="1" dirty="0">
              <a:solidFill>
                <a:srgbClr val="006699"/>
              </a:solidFill>
            </a:endParaRPr>
          </a:p>
        </p:txBody>
      </p:sp>
      <p:sp>
        <p:nvSpPr>
          <p:cNvPr id="12" name="TextBox 11"/>
          <p:cNvSpPr txBox="1"/>
          <p:nvPr/>
        </p:nvSpPr>
        <p:spPr>
          <a:xfrm>
            <a:off x="5045000" y="1992454"/>
            <a:ext cx="2624438" cy="646331"/>
          </a:xfrm>
          <a:prstGeom prst="rect">
            <a:avLst/>
          </a:prstGeom>
          <a:noFill/>
        </p:spPr>
        <p:txBody>
          <a:bodyPr wrap="square" rtlCol="0">
            <a:spAutoFit/>
          </a:bodyPr>
          <a:lstStyle/>
          <a:p>
            <a:pPr algn="ctr"/>
            <a:r>
              <a:rPr lang="en-GB" b="1" dirty="0" smtClean="0"/>
              <a:t>Medication errors (MEs)</a:t>
            </a:r>
            <a:endParaRPr lang="en-GB" b="1" dirty="0"/>
          </a:p>
        </p:txBody>
      </p:sp>
      <p:sp>
        <p:nvSpPr>
          <p:cNvPr id="14" name="Curved Left Arrow 13"/>
          <p:cNvSpPr/>
          <p:nvPr/>
        </p:nvSpPr>
        <p:spPr>
          <a:xfrm rot="495990">
            <a:off x="8405899" y="1853152"/>
            <a:ext cx="328200" cy="1321418"/>
          </a:xfrm>
          <a:prstGeom prst="curvedLeftArrow">
            <a:avLst/>
          </a:prstGeom>
          <a:solidFill>
            <a:srgbClr val="FF7C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7236490" y="1303913"/>
            <a:ext cx="1743488" cy="584775"/>
          </a:xfrm>
          <a:prstGeom prst="rect">
            <a:avLst/>
          </a:prstGeom>
          <a:noFill/>
        </p:spPr>
        <p:txBody>
          <a:bodyPr wrap="square" rtlCol="0">
            <a:spAutoFit/>
          </a:bodyPr>
          <a:lstStyle/>
          <a:p>
            <a:pPr algn="ctr"/>
            <a:r>
              <a:rPr lang="en-GB" sz="1600" dirty="0" smtClean="0">
                <a:solidFill>
                  <a:srgbClr val="FF7C80"/>
                </a:solidFill>
                <a:effectLst>
                  <a:outerShdw blurRad="38100" dist="38100" dir="2700000" algn="tl">
                    <a:srgbClr val="000000">
                      <a:alpha val="43137"/>
                    </a:srgbClr>
                  </a:outerShdw>
                </a:effectLst>
              </a:rPr>
              <a:t>Not preventable</a:t>
            </a:r>
            <a:endParaRPr lang="en-GB" sz="1600" dirty="0">
              <a:solidFill>
                <a:srgbClr val="FF7C80"/>
              </a:solidFill>
              <a:effectLst>
                <a:outerShdw blurRad="38100" dist="38100" dir="2700000" algn="tl">
                  <a:srgbClr val="000000">
                    <a:alpha val="43137"/>
                  </a:srgbClr>
                </a:outerShdw>
              </a:effectLst>
            </a:endParaRPr>
          </a:p>
        </p:txBody>
      </p:sp>
      <p:sp>
        <p:nvSpPr>
          <p:cNvPr id="4" name="TextBox 3"/>
          <p:cNvSpPr txBox="1"/>
          <p:nvPr/>
        </p:nvSpPr>
        <p:spPr>
          <a:xfrm>
            <a:off x="258134" y="5138321"/>
            <a:ext cx="8955825" cy="523220"/>
          </a:xfrm>
          <a:prstGeom prst="rect">
            <a:avLst/>
          </a:prstGeom>
          <a:noFill/>
        </p:spPr>
        <p:txBody>
          <a:bodyPr wrap="square" rtlCol="0">
            <a:spAutoFit/>
          </a:bodyPr>
          <a:lstStyle/>
          <a:p>
            <a:r>
              <a:rPr lang="en-GB" sz="1400" i="1" dirty="0" smtClean="0">
                <a:solidFill>
                  <a:srgbClr val="0087B1"/>
                </a:solidFill>
                <a:latin typeface="Calibri" panose="020F0502020204030204" pitchFamily="34" charset="0"/>
              </a:rPr>
              <a:t>Figure adapted from Miller MR et al. </a:t>
            </a:r>
            <a:r>
              <a:rPr lang="en-GB" sz="1400" i="1" dirty="0">
                <a:solidFill>
                  <a:srgbClr val="0087B1"/>
                </a:solidFill>
                <a:latin typeface="Calibri" panose="020F0502020204030204" pitchFamily="34" charset="0"/>
              </a:rPr>
              <a:t>Medication errors in paediatric care: a systematic review of epidemiology and an evaluation of evidence supporting reduction strategy </a:t>
            </a:r>
            <a:r>
              <a:rPr lang="en-GB" sz="1400" i="1" dirty="0" smtClean="0">
                <a:solidFill>
                  <a:srgbClr val="0087B1"/>
                </a:solidFill>
                <a:latin typeface="Calibri" panose="020F0502020204030204" pitchFamily="34" charset="0"/>
              </a:rPr>
              <a:t>recommendations. </a:t>
            </a:r>
            <a:r>
              <a:rPr lang="en-GB" sz="1400" i="1" dirty="0" err="1" smtClean="0">
                <a:solidFill>
                  <a:srgbClr val="0087B1"/>
                </a:solidFill>
                <a:latin typeface="Calibri" panose="020F0502020204030204" pitchFamily="34" charset="0"/>
              </a:rPr>
              <a:t>Qual</a:t>
            </a:r>
            <a:r>
              <a:rPr lang="en-GB" sz="1400" i="1" dirty="0" smtClean="0">
                <a:solidFill>
                  <a:srgbClr val="0087B1"/>
                </a:solidFill>
                <a:latin typeface="Calibri" panose="020F0502020204030204" pitchFamily="34" charset="0"/>
              </a:rPr>
              <a:t> </a:t>
            </a:r>
            <a:r>
              <a:rPr lang="en-GB" sz="1400" i="1" dirty="0" err="1">
                <a:solidFill>
                  <a:srgbClr val="0087B1"/>
                </a:solidFill>
                <a:latin typeface="Calibri" panose="020F0502020204030204" pitchFamily="34" charset="0"/>
              </a:rPr>
              <a:t>Saf</a:t>
            </a:r>
            <a:r>
              <a:rPr lang="en-GB" sz="1400" i="1" dirty="0">
                <a:solidFill>
                  <a:srgbClr val="0087B1"/>
                </a:solidFill>
                <a:latin typeface="Calibri" panose="020F0502020204030204" pitchFamily="34" charset="0"/>
              </a:rPr>
              <a:t> Health Care. </a:t>
            </a:r>
            <a:r>
              <a:rPr lang="en-GB" sz="1400" i="1" dirty="0" smtClean="0">
                <a:solidFill>
                  <a:srgbClr val="0087B1"/>
                </a:solidFill>
                <a:latin typeface="Calibri" panose="020F0502020204030204" pitchFamily="34" charset="0"/>
              </a:rPr>
              <a:t>2007; 16: 116-26</a:t>
            </a:r>
            <a:endParaRPr lang="en-GB" sz="1400" i="1" dirty="0">
              <a:latin typeface="Calibri" panose="020F0502020204030204" pitchFamily="34" charset="0"/>
            </a:endParaRPr>
          </a:p>
        </p:txBody>
      </p:sp>
      <p:sp>
        <p:nvSpPr>
          <p:cNvPr id="13" name="Curved Left Arrow 12"/>
          <p:cNvSpPr/>
          <p:nvPr/>
        </p:nvSpPr>
        <p:spPr>
          <a:xfrm rot="15644673" flipH="1">
            <a:off x="5768697" y="2168964"/>
            <a:ext cx="648235" cy="4172454"/>
          </a:xfrm>
          <a:prstGeom prst="curved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rot="20712768">
            <a:off x="5897169" y="4040290"/>
            <a:ext cx="1743488" cy="338554"/>
          </a:xfrm>
          <a:prstGeom prst="rect">
            <a:avLst/>
          </a:prstGeom>
          <a:noFill/>
        </p:spPr>
        <p:txBody>
          <a:bodyPr wrap="square" rtlCol="0">
            <a:spAutoFit/>
          </a:bodyPr>
          <a:lstStyle/>
          <a:p>
            <a:pPr algn="ctr"/>
            <a:r>
              <a:rPr lang="en-GB" sz="1600" b="1" dirty="0" smtClean="0">
                <a:solidFill>
                  <a:srgbClr val="FF0000"/>
                </a:solidFill>
                <a:effectLst>
                  <a:outerShdw blurRad="38100" dist="38100" dir="2700000" algn="tl">
                    <a:srgbClr val="000000">
                      <a:alpha val="43137"/>
                    </a:srgbClr>
                  </a:outerShdw>
                </a:effectLst>
              </a:rPr>
              <a:t>preventable</a:t>
            </a:r>
            <a:endParaRPr lang="en-GB"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003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748464" cy="648072"/>
          </a:xfrm>
        </p:spPr>
        <p:txBody>
          <a:bodyPr/>
          <a:lstStyle/>
          <a:p>
            <a:r>
              <a:rPr lang="en-GB" sz="3200" dirty="0"/>
              <a:t>What is their impact on health services?</a:t>
            </a:r>
          </a:p>
        </p:txBody>
      </p:sp>
      <p:sp>
        <p:nvSpPr>
          <p:cNvPr id="3" name="Content Placeholder 2"/>
          <p:cNvSpPr>
            <a:spLocks noGrp="1"/>
          </p:cNvSpPr>
          <p:nvPr>
            <p:ph idx="1"/>
          </p:nvPr>
        </p:nvSpPr>
        <p:spPr>
          <a:xfrm>
            <a:off x="395536" y="1340768"/>
            <a:ext cx="8424936" cy="4176463"/>
          </a:xfrm>
        </p:spPr>
        <p:txBody>
          <a:bodyPr/>
          <a:lstStyle/>
          <a:p>
            <a:pPr marL="285750" indent="-285750">
              <a:lnSpc>
                <a:spcPct val="100000"/>
              </a:lnSpc>
              <a:buFont typeface="Arial" panose="020B0604020202020204" pitchFamily="34" charset="0"/>
              <a:buChar char="•"/>
            </a:pPr>
            <a:r>
              <a:rPr lang="en-GB" sz="2300" b="0" dirty="0" smtClean="0"/>
              <a:t>In the UK, prescribing or monitoring errors were detected in the care of one in eight patients, involving one in 20 of all prescription items (in primary care)</a:t>
            </a:r>
          </a:p>
          <a:p>
            <a:pPr lvl="2" indent="0">
              <a:lnSpc>
                <a:spcPct val="100000"/>
              </a:lnSpc>
              <a:spcAft>
                <a:spcPts val="2400"/>
              </a:spcAft>
              <a:buNone/>
            </a:pPr>
            <a:r>
              <a:rPr lang="en-GB" sz="1200" dirty="0" smtClean="0">
                <a:solidFill>
                  <a:srgbClr val="0000CC"/>
                </a:solidFill>
              </a:rPr>
              <a:t>The </a:t>
            </a:r>
            <a:r>
              <a:rPr lang="en-GB" sz="1200" dirty="0">
                <a:solidFill>
                  <a:srgbClr val="0000CC"/>
                </a:solidFill>
              </a:rPr>
              <a:t>University of Nottingham and General Medical Council, Investigating the prevalence and causes of prescribing errors in general practice, May 2012. Available at: </a:t>
            </a:r>
            <a:r>
              <a:rPr lang="en-GB" sz="1200" dirty="0">
                <a:solidFill>
                  <a:srgbClr val="0000CC"/>
                </a:solidFill>
                <a:hlinkClick r:id="rId3"/>
              </a:rPr>
              <a:t>http://</a:t>
            </a:r>
            <a:r>
              <a:rPr lang="en-GB" sz="1200" dirty="0" smtClean="0">
                <a:solidFill>
                  <a:srgbClr val="0000CC"/>
                </a:solidFill>
                <a:hlinkClick r:id="rId3"/>
              </a:rPr>
              <a:t>www.gmc-uk.org/Investigating_the_prevalence_and_causes_of_prescribing_errors_in</a:t>
            </a:r>
            <a:r>
              <a:rPr lang="en-GB" sz="1200" dirty="0">
                <a:solidFill>
                  <a:srgbClr val="0000CC"/>
                </a:solidFill>
                <a:hlinkClick r:id="rId3"/>
              </a:rPr>
              <a:t>_ </a:t>
            </a:r>
            <a:r>
              <a:rPr lang="en-GB" sz="1200" dirty="0" smtClean="0">
                <a:solidFill>
                  <a:srgbClr val="0000CC"/>
                </a:solidFill>
                <a:hlinkClick r:id="rId3"/>
              </a:rPr>
              <a:t>general_practiceThe_PRACtICe_study_Reoprt_May_2012_48605085.pdf</a:t>
            </a:r>
            <a:r>
              <a:rPr lang="en-GB" sz="1200" dirty="0" smtClean="0">
                <a:solidFill>
                  <a:srgbClr val="0000CC"/>
                </a:solidFill>
              </a:rPr>
              <a:t> </a:t>
            </a:r>
          </a:p>
          <a:p>
            <a:pPr lvl="2" indent="0">
              <a:lnSpc>
                <a:spcPct val="100000"/>
              </a:lnSpc>
              <a:spcAft>
                <a:spcPts val="2400"/>
              </a:spcAft>
              <a:buNone/>
            </a:pPr>
            <a:endParaRPr lang="en-GB" sz="2400" b="0" dirty="0" smtClean="0"/>
          </a:p>
          <a:p>
            <a:pPr marL="285750" indent="-285750">
              <a:lnSpc>
                <a:spcPct val="100000"/>
              </a:lnSpc>
              <a:buFont typeface="Arial" panose="020B0604020202020204" pitchFamily="34" charset="0"/>
              <a:buChar char="•"/>
            </a:pPr>
            <a:r>
              <a:rPr lang="en-GB" sz="2300" b="0" dirty="0" smtClean="0"/>
              <a:t>Worldwide</a:t>
            </a:r>
            <a:r>
              <a:rPr lang="en-GB" sz="2300" b="0" dirty="0"/>
              <a:t>, the cost associated with medication errors has been estimated as 42 billion US$ annually, almost 1% of total global health expenditure </a:t>
            </a:r>
            <a:r>
              <a:rPr lang="en-GB" sz="2300" b="0" dirty="0" smtClean="0"/>
              <a:t>                                      </a:t>
            </a:r>
            <a:r>
              <a:rPr lang="en-GB" sz="1200" b="0" dirty="0" smtClean="0">
                <a:solidFill>
                  <a:schemeClr val="tx1"/>
                </a:solidFill>
                <a:hlinkClick r:id="rId4"/>
              </a:rPr>
              <a:t>http</a:t>
            </a:r>
            <a:r>
              <a:rPr lang="en-GB" sz="1200" b="0" dirty="0">
                <a:solidFill>
                  <a:schemeClr val="tx1"/>
                </a:solidFill>
                <a:hlinkClick r:id="rId4"/>
              </a:rPr>
              <a:t>://www.who.int/patientsafety/campaigns/en/</a:t>
            </a:r>
            <a:endParaRPr lang="en-GB" sz="1200" b="0" dirty="0">
              <a:solidFill>
                <a:schemeClr val="tx1"/>
              </a:solidFill>
            </a:endParaRPr>
          </a:p>
          <a:p>
            <a:pPr marL="285750" indent="-285750">
              <a:lnSpc>
                <a:spcPct val="100000"/>
              </a:lnSpc>
              <a:buFont typeface="Arial" panose="020B0604020202020204" pitchFamily="34" charset="0"/>
              <a:buChar char="•"/>
            </a:pPr>
            <a:endParaRPr lang="en-GB" sz="1600" dirty="0"/>
          </a:p>
        </p:txBody>
      </p:sp>
    </p:spTree>
    <p:extLst>
      <p:ext uri="{BB962C8B-B14F-4D97-AF65-F5344CB8AC3E}">
        <p14:creationId xmlns:p14="http://schemas.microsoft.com/office/powerpoint/2010/main" val="243367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3633" y="1386774"/>
            <a:ext cx="6624736" cy="4135116"/>
            <a:chOff x="37777" y="548249"/>
            <a:chExt cx="9265904" cy="6087887"/>
          </a:xfrm>
        </p:grpSpPr>
        <p:sp>
          <p:nvSpPr>
            <p:cNvPr id="5" name="Rectangle 54"/>
            <p:cNvSpPr>
              <a:spLocks noChangeArrowheads="1"/>
            </p:cNvSpPr>
            <p:nvPr/>
          </p:nvSpPr>
          <p:spPr bwMode="auto">
            <a:xfrm>
              <a:off x="250031" y="602435"/>
              <a:ext cx="8572500" cy="428625"/>
            </a:xfrm>
            <a:prstGeom prst="rect">
              <a:avLst/>
            </a:prstGeom>
            <a:solidFill>
              <a:srgbClr val="99CCFF"/>
            </a:solidFill>
            <a:ln w="9525" algn="ctr">
              <a:solidFill>
                <a:srgbClr val="99CCFF"/>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6" name="Oval 30"/>
            <p:cNvSpPr>
              <a:spLocks noChangeArrowheads="1"/>
            </p:cNvSpPr>
            <p:nvPr/>
          </p:nvSpPr>
          <p:spPr bwMode="auto">
            <a:xfrm>
              <a:off x="2799729" y="2967884"/>
              <a:ext cx="3240087" cy="2232025"/>
            </a:xfrm>
            <a:prstGeom prst="ellipse">
              <a:avLst/>
            </a:prstGeom>
            <a:solidFill>
              <a:srgbClr val="FFFFFF"/>
            </a:solidFill>
            <a:ln w="9525" algn="ctr">
              <a:solidFill>
                <a:schemeClr val="tx1"/>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7" name="Left Arrow 50"/>
            <p:cNvSpPr>
              <a:spLocks noChangeArrowheads="1"/>
            </p:cNvSpPr>
            <p:nvPr/>
          </p:nvSpPr>
          <p:spPr bwMode="auto">
            <a:xfrm>
              <a:off x="4279899" y="6019804"/>
              <a:ext cx="4738687" cy="616332"/>
            </a:xfrm>
            <a:prstGeom prst="rect">
              <a:avLst/>
            </a:prstGeom>
            <a:solidFill>
              <a:srgbClr val="33CC33"/>
            </a:solidFill>
            <a:ln w="9525" algn="ctr">
              <a:solidFill>
                <a:srgbClr val="33CC33"/>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8" name="Text Box 12"/>
            <p:cNvSpPr txBox="1">
              <a:spLocks noChangeArrowheads="1"/>
            </p:cNvSpPr>
            <p:nvPr/>
          </p:nvSpPr>
          <p:spPr bwMode="auto">
            <a:xfrm>
              <a:off x="6091514" y="4542414"/>
              <a:ext cx="2232300" cy="1132803"/>
            </a:xfrm>
            <a:prstGeom prst="rect">
              <a:avLst/>
            </a:prstGeom>
            <a:solidFill>
              <a:srgbClr val="33CC33"/>
            </a:solidFill>
            <a:ln w="25400">
              <a:solidFill>
                <a:srgbClr val="33CC33"/>
              </a:solidFill>
              <a:miter lim="800000"/>
              <a:headEnd/>
              <a:tailEnd/>
            </a:ln>
          </p:spPr>
          <p:txBody>
            <a:bodyPr wrap="square">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spcAft>
                  <a:spcPts val="600"/>
                </a:spcAft>
                <a:buClrTx/>
                <a:buFontTx/>
                <a:buNone/>
              </a:pPr>
              <a:r>
                <a:rPr kumimoji="0" lang="en-GB" altLang="en-US" sz="1100" dirty="0">
                  <a:latin typeface="+mn-lt"/>
                </a:rPr>
                <a:t>Administer correct dose of medicine by correct route to correct patient</a:t>
              </a:r>
            </a:p>
          </p:txBody>
        </p:sp>
        <p:sp>
          <p:nvSpPr>
            <p:cNvPr id="9" name="Text Box 19"/>
            <p:cNvSpPr txBox="1">
              <a:spLocks noChangeArrowheads="1"/>
            </p:cNvSpPr>
            <p:nvPr/>
          </p:nvSpPr>
          <p:spPr bwMode="auto">
            <a:xfrm>
              <a:off x="8507220" y="4597116"/>
              <a:ext cx="525261" cy="1800641"/>
            </a:xfrm>
            <a:prstGeom prst="rect">
              <a:avLst/>
            </a:prstGeom>
            <a:solidFill>
              <a:srgbClr val="33CC33"/>
            </a:solidFill>
            <a:ln w="9525">
              <a:noFill/>
              <a:miter lim="800000"/>
              <a:headEnd/>
              <a:tailEnd/>
            </a:ln>
            <a:effectLst/>
          </p:spPr>
          <p:txBody>
            <a:bodyPr vert="eaVert" wrap="square">
              <a:spAutoFit/>
            </a:bodyPr>
            <a:lstStyle/>
            <a:p>
              <a:pPr eaLnBrk="1" hangingPunct="1">
                <a:spcBef>
                  <a:spcPct val="50000"/>
                </a:spcBef>
                <a:defRPr/>
              </a:pPr>
              <a:endParaRPr lang="en-GB" sz="1400" b="1" dirty="0">
                <a:effectLst>
                  <a:outerShdw blurRad="38100" dist="38100" dir="2700000" algn="tl">
                    <a:srgbClr val="000000"/>
                  </a:outerShdw>
                </a:effectLst>
              </a:endParaRPr>
            </a:p>
          </p:txBody>
        </p:sp>
        <p:grpSp>
          <p:nvGrpSpPr>
            <p:cNvPr id="10" name="Group 54"/>
            <p:cNvGrpSpPr>
              <a:grpSpLocks/>
            </p:cNvGrpSpPr>
            <p:nvPr/>
          </p:nvGrpSpPr>
          <p:grpSpPr bwMode="auto">
            <a:xfrm>
              <a:off x="250031" y="1133454"/>
              <a:ext cx="7982088" cy="1858963"/>
              <a:chOff x="250687" y="1285875"/>
              <a:chExt cx="7982088" cy="1858963"/>
            </a:xfrm>
          </p:grpSpPr>
          <p:sp>
            <p:nvSpPr>
              <p:cNvPr id="40" name="Text Box 5"/>
              <p:cNvSpPr txBox="1">
                <a:spLocks noChangeArrowheads="1"/>
              </p:cNvSpPr>
              <p:nvPr/>
            </p:nvSpPr>
            <p:spPr bwMode="auto">
              <a:xfrm>
                <a:off x="250687" y="1285875"/>
                <a:ext cx="2268676" cy="951555"/>
              </a:xfrm>
              <a:prstGeom prst="rect">
                <a:avLst/>
              </a:prstGeom>
              <a:solidFill>
                <a:srgbClr val="99CCFF"/>
              </a:solidFill>
              <a:ln w="25400">
                <a:solidFill>
                  <a:srgbClr val="0000CC"/>
                </a:solidFill>
                <a:miter lim="800000"/>
                <a:headEnd/>
                <a:tailEnd/>
              </a:ln>
            </p:spPr>
            <p:txBody>
              <a:bodyPr wrap="square">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spcAft>
                    <a:spcPts val="600"/>
                  </a:spcAft>
                  <a:buClrTx/>
                  <a:buFontTx/>
                  <a:buNone/>
                </a:pPr>
                <a:r>
                  <a:rPr kumimoji="0" lang="en-GB" altLang="en-US" sz="1200" dirty="0">
                    <a:latin typeface="+mn-lt"/>
                  </a:rPr>
                  <a:t>Decide if  </a:t>
                </a:r>
                <a:r>
                  <a:rPr kumimoji="0" lang="en-GB" altLang="en-US" sz="1200" dirty="0" smtClean="0">
                    <a:latin typeface="+mn-lt"/>
                  </a:rPr>
                  <a:t>prescription </a:t>
                </a:r>
                <a:r>
                  <a:rPr kumimoji="0" lang="en-GB" altLang="en-US" sz="1200" dirty="0">
                    <a:latin typeface="+mn-lt"/>
                  </a:rPr>
                  <a:t>indicated?</a:t>
                </a:r>
              </a:p>
            </p:txBody>
          </p:sp>
          <p:sp>
            <p:nvSpPr>
              <p:cNvPr id="41" name="Text Box 6"/>
              <p:cNvSpPr txBox="1">
                <a:spLocks noChangeArrowheads="1"/>
              </p:cNvSpPr>
              <p:nvPr/>
            </p:nvSpPr>
            <p:spPr bwMode="auto">
              <a:xfrm>
                <a:off x="3857625" y="1285875"/>
                <a:ext cx="1584323" cy="951555"/>
              </a:xfrm>
              <a:prstGeom prst="rect">
                <a:avLst/>
              </a:prstGeom>
              <a:solidFill>
                <a:srgbClr val="99CCFF"/>
              </a:solidFill>
              <a:ln w="25400">
                <a:solidFill>
                  <a:srgbClr val="0000CC"/>
                </a:solidFill>
                <a:miter lim="800000"/>
                <a:headEnd/>
                <a:tailEnd/>
              </a:ln>
            </p:spPr>
            <p:txBody>
              <a:bodyPr>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spcAft>
                    <a:spcPts val="600"/>
                  </a:spcAft>
                  <a:buClrTx/>
                  <a:buFontTx/>
                  <a:buNone/>
                </a:pPr>
                <a:r>
                  <a:rPr kumimoji="0" lang="en-GB" altLang="en-US" sz="1200" dirty="0">
                    <a:latin typeface="+mn-lt"/>
                  </a:rPr>
                  <a:t>Discuss choice with patient</a:t>
                </a:r>
              </a:p>
            </p:txBody>
          </p:sp>
          <p:sp>
            <p:nvSpPr>
              <p:cNvPr id="42" name="Line 7"/>
              <p:cNvSpPr>
                <a:spLocks noChangeShapeType="1"/>
              </p:cNvSpPr>
              <p:nvPr/>
            </p:nvSpPr>
            <p:spPr bwMode="auto">
              <a:xfrm>
                <a:off x="2525713" y="1615281"/>
                <a:ext cx="1325562" cy="13494"/>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43" name="Text Box 8"/>
              <p:cNvSpPr txBox="1">
                <a:spLocks noChangeArrowheads="1"/>
              </p:cNvSpPr>
              <p:nvPr/>
            </p:nvSpPr>
            <p:spPr bwMode="auto">
              <a:xfrm>
                <a:off x="6072188" y="1285875"/>
                <a:ext cx="2160587" cy="1382020"/>
              </a:xfrm>
              <a:prstGeom prst="rect">
                <a:avLst/>
              </a:prstGeom>
              <a:solidFill>
                <a:srgbClr val="99CCFF"/>
              </a:solidFill>
              <a:ln w="25400">
                <a:solidFill>
                  <a:srgbClr val="0000CC"/>
                </a:solidFill>
                <a:miter lim="800000"/>
                <a:headEnd/>
                <a:tailEnd/>
              </a:ln>
            </p:spPr>
            <p:txBody>
              <a:bodyPr>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spcAft>
                    <a:spcPts val="600"/>
                  </a:spcAft>
                  <a:buClrTx/>
                  <a:buFontTx/>
                  <a:buNone/>
                </a:pPr>
                <a:r>
                  <a:rPr kumimoji="0" lang="en-GB" altLang="en-US" sz="1100" dirty="0">
                    <a:latin typeface="+mn-lt"/>
                  </a:rPr>
                  <a:t>Check reference source(s) &amp; write prescription for appropriate dose/ /route/duration</a:t>
                </a:r>
              </a:p>
            </p:txBody>
          </p:sp>
          <p:sp>
            <p:nvSpPr>
              <p:cNvPr id="44" name="Line 9"/>
              <p:cNvSpPr>
                <a:spLocks noChangeShapeType="1"/>
              </p:cNvSpPr>
              <p:nvPr/>
            </p:nvSpPr>
            <p:spPr bwMode="auto">
              <a:xfrm>
                <a:off x="5435600" y="1773238"/>
                <a:ext cx="649288" cy="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45" name="Line 13"/>
              <p:cNvSpPr>
                <a:spLocks noChangeShapeType="1"/>
              </p:cNvSpPr>
              <p:nvPr/>
            </p:nvSpPr>
            <p:spPr bwMode="auto">
              <a:xfrm>
                <a:off x="7143750" y="2928938"/>
                <a:ext cx="0" cy="2159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46" name="Line 28"/>
              <p:cNvSpPr>
                <a:spLocks noChangeShapeType="1"/>
              </p:cNvSpPr>
              <p:nvPr/>
            </p:nvSpPr>
            <p:spPr bwMode="auto">
              <a:xfrm flipH="1">
                <a:off x="2484438" y="1844675"/>
                <a:ext cx="1366837" cy="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grpSp>
        <p:sp>
          <p:nvSpPr>
            <p:cNvPr id="11" name="TextBox 49"/>
            <p:cNvSpPr txBox="1">
              <a:spLocks noChangeArrowheads="1"/>
            </p:cNvSpPr>
            <p:nvPr/>
          </p:nvSpPr>
          <p:spPr bwMode="auto">
            <a:xfrm>
              <a:off x="2976200" y="3523178"/>
              <a:ext cx="2952749" cy="95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ClrTx/>
                <a:buFontTx/>
                <a:buNone/>
              </a:pPr>
              <a:r>
                <a:rPr kumimoji="0" lang="en-GB" altLang="en-US" sz="3600" b="1" dirty="0">
                  <a:latin typeface="+mn-lt"/>
                </a:rPr>
                <a:t>Patient</a:t>
              </a:r>
            </a:p>
          </p:txBody>
        </p:sp>
        <p:grpSp>
          <p:nvGrpSpPr>
            <p:cNvPr id="12" name="Group 55"/>
            <p:cNvGrpSpPr>
              <a:grpSpLocks/>
            </p:cNvGrpSpPr>
            <p:nvPr/>
          </p:nvGrpSpPr>
          <p:grpSpPr bwMode="auto">
            <a:xfrm>
              <a:off x="6061465" y="2976504"/>
              <a:ext cx="2160587" cy="1568508"/>
              <a:chOff x="6083360" y="3010664"/>
              <a:chExt cx="2160587" cy="1568508"/>
            </a:xfrm>
          </p:grpSpPr>
          <p:sp>
            <p:nvSpPr>
              <p:cNvPr id="38" name="Text Box 11"/>
              <p:cNvSpPr txBox="1">
                <a:spLocks noChangeArrowheads="1"/>
              </p:cNvSpPr>
              <p:nvPr/>
            </p:nvSpPr>
            <p:spPr bwMode="auto">
              <a:xfrm>
                <a:off x="6083360" y="3010664"/>
                <a:ext cx="2160587" cy="1132803"/>
              </a:xfrm>
              <a:prstGeom prst="rect">
                <a:avLst/>
              </a:prstGeom>
              <a:solidFill>
                <a:srgbClr val="FFFF99"/>
              </a:solidFill>
              <a:ln w="25400">
                <a:solidFill>
                  <a:srgbClr val="FFFF00"/>
                </a:solidFill>
                <a:miter lim="800000"/>
                <a:headEnd/>
                <a:tailEnd/>
              </a:ln>
            </p:spPr>
            <p:txBody>
              <a:bodyPr>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spcAft>
                    <a:spcPts val="600"/>
                  </a:spcAft>
                  <a:buClrTx/>
                  <a:buFontTx/>
                  <a:buNone/>
                </a:pPr>
                <a:r>
                  <a:rPr kumimoji="0" lang="en-GB" altLang="en-US" sz="1100" dirty="0">
                    <a:latin typeface="+mn-lt"/>
                  </a:rPr>
                  <a:t>Select/ prepare/ dispense correct medicine at appropriate dose</a:t>
                </a:r>
              </a:p>
            </p:txBody>
          </p:sp>
          <p:sp>
            <p:nvSpPr>
              <p:cNvPr id="39" name="Line 13"/>
              <p:cNvSpPr>
                <a:spLocks noChangeShapeType="1"/>
              </p:cNvSpPr>
              <p:nvPr/>
            </p:nvSpPr>
            <p:spPr bwMode="auto">
              <a:xfrm>
                <a:off x="7143028" y="4363272"/>
                <a:ext cx="0" cy="2159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grpSp>
        <p:sp>
          <p:nvSpPr>
            <p:cNvPr id="13" name="TextBox 12"/>
            <p:cNvSpPr txBox="1"/>
            <p:nvPr/>
          </p:nvSpPr>
          <p:spPr>
            <a:xfrm>
              <a:off x="3777249" y="548249"/>
              <a:ext cx="2549420" cy="558226"/>
            </a:xfrm>
            <a:prstGeom prst="rect">
              <a:avLst/>
            </a:prstGeom>
            <a:noFill/>
          </p:spPr>
          <p:txBody>
            <a:bodyPr wrap="square">
              <a:spAutoFit/>
            </a:bodyPr>
            <a:lstStyle/>
            <a:p>
              <a:pPr eaLnBrk="1" hangingPunct="1">
                <a:defRPr/>
              </a:pPr>
              <a:r>
                <a:rPr lang="en-GB" sz="2000" b="1" i="1" dirty="0">
                  <a:cs typeface="Calibri" pitchFamily="34" charset="0"/>
                </a:rPr>
                <a:t>Prescribing</a:t>
              </a:r>
            </a:p>
          </p:txBody>
        </p:sp>
        <p:sp>
          <p:nvSpPr>
            <p:cNvPr id="14" name="Down Arrow 55"/>
            <p:cNvSpPr>
              <a:spLocks noChangeArrowheads="1"/>
            </p:cNvSpPr>
            <p:nvPr/>
          </p:nvSpPr>
          <p:spPr bwMode="auto">
            <a:xfrm>
              <a:off x="8293100" y="604353"/>
              <a:ext cx="857250" cy="2144671"/>
            </a:xfrm>
            <a:prstGeom prst="downArrow">
              <a:avLst>
                <a:gd name="adj1" fmla="val 50000"/>
                <a:gd name="adj2" fmla="val 49997"/>
              </a:avLst>
            </a:prstGeom>
            <a:solidFill>
              <a:srgbClr val="99CCFF"/>
            </a:solidFill>
            <a:ln w="9525" algn="ctr">
              <a:solidFill>
                <a:srgbClr val="99CCFF"/>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15" name="TextBox 14"/>
            <p:cNvSpPr txBox="1"/>
            <p:nvPr/>
          </p:nvSpPr>
          <p:spPr>
            <a:xfrm>
              <a:off x="5462200" y="5969529"/>
              <a:ext cx="3328234" cy="531747"/>
            </a:xfrm>
            <a:prstGeom prst="rect">
              <a:avLst/>
            </a:prstGeom>
            <a:noFill/>
          </p:spPr>
          <p:txBody>
            <a:bodyPr wrap="square">
              <a:spAutoFit/>
            </a:bodyPr>
            <a:lstStyle/>
            <a:p>
              <a:pPr eaLnBrk="1" hangingPunct="1">
                <a:defRPr/>
              </a:pPr>
              <a:r>
                <a:rPr lang="en-GB" sz="2000" b="1" i="1" dirty="0">
                  <a:cs typeface="Calibri" pitchFamily="34" charset="0"/>
                </a:rPr>
                <a:t>Administration</a:t>
              </a:r>
            </a:p>
          </p:txBody>
        </p:sp>
        <p:sp>
          <p:nvSpPr>
            <p:cNvPr id="16" name="Oval 31"/>
            <p:cNvSpPr>
              <a:spLocks noChangeArrowheads="1"/>
            </p:cNvSpPr>
            <p:nvPr/>
          </p:nvSpPr>
          <p:spPr bwMode="auto">
            <a:xfrm>
              <a:off x="37777" y="3779061"/>
              <a:ext cx="2232025" cy="1296987"/>
            </a:xfrm>
            <a:prstGeom prst="ellipse">
              <a:avLst/>
            </a:prstGeom>
            <a:solidFill>
              <a:srgbClr val="FFC000"/>
            </a:solidFill>
            <a:ln w="9525" algn="ctr">
              <a:solidFill>
                <a:schemeClr val="tx1"/>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17" name="Oval 32"/>
            <p:cNvSpPr>
              <a:spLocks noChangeArrowheads="1"/>
            </p:cNvSpPr>
            <p:nvPr/>
          </p:nvSpPr>
          <p:spPr bwMode="auto">
            <a:xfrm>
              <a:off x="833575" y="2228989"/>
              <a:ext cx="2232025" cy="1296988"/>
            </a:xfrm>
            <a:prstGeom prst="ellipse">
              <a:avLst/>
            </a:prstGeom>
            <a:solidFill>
              <a:srgbClr val="FFC000"/>
            </a:solidFill>
            <a:ln w="9525" algn="ctr">
              <a:solidFill>
                <a:schemeClr val="tx1"/>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18" name="Oval 33"/>
            <p:cNvSpPr>
              <a:spLocks noChangeArrowheads="1"/>
            </p:cNvSpPr>
            <p:nvPr/>
          </p:nvSpPr>
          <p:spPr bwMode="auto">
            <a:xfrm>
              <a:off x="1483616" y="5054340"/>
              <a:ext cx="2232025" cy="1295400"/>
            </a:xfrm>
            <a:prstGeom prst="ellipse">
              <a:avLst/>
            </a:prstGeom>
            <a:solidFill>
              <a:srgbClr val="FFC000"/>
            </a:solidFill>
            <a:ln w="9525" algn="ctr">
              <a:solidFill>
                <a:schemeClr val="tx1"/>
              </a:solidFill>
              <a:round/>
              <a:headEnd/>
              <a:tailEnd/>
            </a:ln>
          </p:spPr>
          <p:txBody>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GB" altLang="en-US" sz="1800" dirty="0">
                <a:latin typeface="+mn-lt"/>
              </a:endParaRPr>
            </a:p>
          </p:txBody>
        </p:sp>
        <p:sp>
          <p:nvSpPr>
            <p:cNvPr id="19" name="TextBox 34"/>
            <p:cNvSpPr txBox="1">
              <a:spLocks noChangeArrowheads="1"/>
            </p:cNvSpPr>
            <p:nvPr/>
          </p:nvSpPr>
          <p:spPr bwMode="auto">
            <a:xfrm>
              <a:off x="56168" y="3901275"/>
              <a:ext cx="2225080" cy="8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ClrTx/>
                <a:buFontTx/>
                <a:buNone/>
              </a:pPr>
              <a:r>
                <a:rPr kumimoji="0" lang="en-GB" altLang="en-US" sz="1200" b="1" dirty="0">
                  <a:latin typeface="+mn-lt"/>
                </a:rPr>
                <a:t>Health Professional  (e.g. Doctor)</a:t>
              </a:r>
            </a:p>
          </p:txBody>
        </p:sp>
        <p:sp>
          <p:nvSpPr>
            <p:cNvPr id="20" name="TextBox 35"/>
            <p:cNvSpPr txBox="1">
              <a:spLocks noChangeArrowheads="1"/>
            </p:cNvSpPr>
            <p:nvPr/>
          </p:nvSpPr>
          <p:spPr bwMode="auto">
            <a:xfrm>
              <a:off x="833574" y="2249849"/>
              <a:ext cx="2272369" cy="8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ClrTx/>
                <a:buFontTx/>
                <a:buNone/>
              </a:pPr>
              <a:r>
                <a:rPr kumimoji="0" lang="en-GB" altLang="en-US" sz="1200" b="1" dirty="0" smtClean="0">
                  <a:latin typeface="+mn-lt"/>
                </a:rPr>
                <a:t>Healthcare Professional                  </a:t>
              </a:r>
              <a:r>
                <a:rPr kumimoji="0" lang="en-GB" altLang="en-US" sz="1200" b="1" dirty="0">
                  <a:latin typeface="+mn-lt"/>
                </a:rPr>
                <a:t>(e.g. Pharmacist)</a:t>
              </a:r>
            </a:p>
          </p:txBody>
        </p:sp>
        <p:sp>
          <p:nvSpPr>
            <p:cNvPr id="21" name="TextBox 36"/>
            <p:cNvSpPr txBox="1">
              <a:spLocks noChangeArrowheads="1"/>
            </p:cNvSpPr>
            <p:nvPr/>
          </p:nvSpPr>
          <p:spPr bwMode="auto">
            <a:xfrm>
              <a:off x="1581581" y="5165675"/>
              <a:ext cx="2087563" cy="8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ClrTx/>
                <a:buFontTx/>
                <a:buNone/>
              </a:pPr>
              <a:r>
                <a:rPr kumimoji="0" lang="en-GB" altLang="en-US" sz="1200" b="1" dirty="0" smtClean="0">
                  <a:latin typeface="+mn-lt"/>
                </a:rPr>
                <a:t>Healthcare Professional                  </a:t>
              </a:r>
              <a:r>
                <a:rPr kumimoji="0" lang="en-GB" altLang="en-US" sz="1200" b="1" dirty="0">
                  <a:latin typeface="+mn-lt"/>
                </a:rPr>
                <a:t>(e.g. Nurse)</a:t>
              </a:r>
            </a:p>
          </p:txBody>
        </p:sp>
        <p:sp>
          <p:nvSpPr>
            <p:cNvPr id="22" name="Line 13"/>
            <p:cNvSpPr>
              <a:spLocks noChangeShapeType="1"/>
            </p:cNvSpPr>
            <p:nvPr/>
          </p:nvSpPr>
          <p:spPr bwMode="auto">
            <a:xfrm flipV="1">
              <a:off x="1378449" y="3442174"/>
              <a:ext cx="85169" cy="3869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3" name="Line 13"/>
            <p:cNvSpPr>
              <a:spLocks noChangeShapeType="1"/>
            </p:cNvSpPr>
            <p:nvPr/>
          </p:nvSpPr>
          <p:spPr bwMode="auto">
            <a:xfrm flipH="1">
              <a:off x="2224444" y="4090545"/>
              <a:ext cx="500011" cy="151171"/>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4" name="Line 7"/>
            <p:cNvSpPr>
              <a:spLocks noChangeShapeType="1"/>
            </p:cNvSpPr>
            <p:nvPr/>
          </p:nvSpPr>
          <p:spPr bwMode="auto">
            <a:xfrm>
              <a:off x="2723589" y="3336507"/>
              <a:ext cx="219773" cy="189469"/>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5" name="Line 7"/>
            <p:cNvSpPr>
              <a:spLocks noChangeShapeType="1"/>
            </p:cNvSpPr>
            <p:nvPr/>
          </p:nvSpPr>
          <p:spPr bwMode="auto">
            <a:xfrm rot="16200000" flipV="1">
              <a:off x="2641669" y="3388039"/>
              <a:ext cx="206694" cy="244353"/>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6" name="Line 7"/>
            <p:cNvSpPr>
              <a:spLocks noChangeShapeType="1"/>
            </p:cNvSpPr>
            <p:nvPr/>
          </p:nvSpPr>
          <p:spPr bwMode="auto">
            <a:xfrm>
              <a:off x="2179997" y="3534108"/>
              <a:ext cx="550646" cy="1573369"/>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7" name="Line 7"/>
            <p:cNvSpPr>
              <a:spLocks noChangeShapeType="1"/>
            </p:cNvSpPr>
            <p:nvPr/>
          </p:nvSpPr>
          <p:spPr bwMode="auto">
            <a:xfrm flipH="1" flipV="1">
              <a:off x="2316547" y="3473586"/>
              <a:ext cx="532091" cy="1580752"/>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8" name="Line 13"/>
            <p:cNvSpPr>
              <a:spLocks noChangeShapeType="1"/>
            </p:cNvSpPr>
            <p:nvPr/>
          </p:nvSpPr>
          <p:spPr bwMode="auto">
            <a:xfrm flipH="1">
              <a:off x="3518132" y="5102445"/>
              <a:ext cx="251262" cy="209066"/>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29" name="Line 28"/>
            <p:cNvSpPr>
              <a:spLocks noChangeShapeType="1"/>
            </p:cNvSpPr>
            <p:nvPr/>
          </p:nvSpPr>
          <p:spPr bwMode="auto">
            <a:xfrm flipH="1" flipV="1">
              <a:off x="1938125" y="4897455"/>
              <a:ext cx="227584" cy="20499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30" name="Line 28"/>
            <p:cNvSpPr>
              <a:spLocks noChangeShapeType="1"/>
            </p:cNvSpPr>
            <p:nvPr/>
          </p:nvSpPr>
          <p:spPr bwMode="auto">
            <a:xfrm>
              <a:off x="1696738" y="5001201"/>
              <a:ext cx="230887" cy="198496"/>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31" name="Line 13"/>
            <p:cNvSpPr>
              <a:spLocks noChangeShapeType="1"/>
            </p:cNvSpPr>
            <p:nvPr/>
          </p:nvSpPr>
          <p:spPr bwMode="auto">
            <a:xfrm flipV="1">
              <a:off x="2249144" y="4321172"/>
              <a:ext cx="578386" cy="186907"/>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32" name="Line 13"/>
            <p:cNvSpPr>
              <a:spLocks noChangeShapeType="1"/>
            </p:cNvSpPr>
            <p:nvPr/>
          </p:nvSpPr>
          <p:spPr bwMode="auto">
            <a:xfrm flipV="1">
              <a:off x="3348788" y="5004712"/>
              <a:ext cx="272278" cy="219867"/>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33" name="Line 13"/>
            <p:cNvSpPr>
              <a:spLocks noChangeShapeType="1"/>
            </p:cNvSpPr>
            <p:nvPr/>
          </p:nvSpPr>
          <p:spPr bwMode="auto">
            <a:xfrm flipH="1">
              <a:off x="1652074" y="3525976"/>
              <a:ext cx="91764" cy="303097"/>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dirty="0"/>
            </a:p>
          </p:txBody>
        </p:sp>
        <p:sp>
          <p:nvSpPr>
            <p:cNvPr id="34" name="TextBox 33"/>
            <p:cNvSpPr txBox="1"/>
            <p:nvPr/>
          </p:nvSpPr>
          <p:spPr>
            <a:xfrm rot="4318211">
              <a:off x="2185619" y="4219464"/>
              <a:ext cx="2012333" cy="404126"/>
            </a:xfrm>
            <a:prstGeom prst="rect">
              <a:avLst/>
            </a:prstGeom>
            <a:noFill/>
          </p:spPr>
          <p:txBody>
            <a:bodyPr wrap="square">
              <a:spAutoFit/>
            </a:bodyPr>
            <a:lstStyle/>
            <a:p>
              <a:pPr eaLnBrk="1" hangingPunct="1">
                <a:defRPr/>
              </a:pPr>
              <a:r>
                <a:rPr lang="en-GB" sz="1400" b="1" i="1" dirty="0" smtClean="0">
                  <a:solidFill>
                    <a:srgbClr val="FF0000"/>
                  </a:solidFill>
                  <a:cs typeface="Calibri" pitchFamily="34" charset="0"/>
                </a:rPr>
                <a:t>Monitoring</a:t>
              </a:r>
              <a:endParaRPr lang="en-GB" sz="1600" b="1" i="1" dirty="0">
                <a:solidFill>
                  <a:srgbClr val="FF0000"/>
                </a:solidFill>
                <a:cs typeface="Calibri" pitchFamily="34" charset="0"/>
              </a:endParaRPr>
            </a:p>
          </p:txBody>
        </p:sp>
        <p:sp>
          <p:nvSpPr>
            <p:cNvPr id="35" name="Down Arrow 34"/>
            <p:cNvSpPr/>
            <p:nvPr/>
          </p:nvSpPr>
          <p:spPr>
            <a:xfrm>
              <a:off x="8100885" y="2776798"/>
              <a:ext cx="1202796" cy="1768214"/>
            </a:xfrm>
            <a:prstGeom prst="downArrow">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TextBox 35"/>
            <p:cNvSpPr txBox="1"/>
            <p:nvPr/>
          </p:nvSpPr>
          <p:spPr>
            <a:xfrm rot="5400000">
              <a:off x="7705449" y="3336631"/>
              <a:ext cx="2321307" cy="848664"/>
            </a:xfrm>
            <a:prstGeom prst="rect">
              <a:avLst/>
            </a:prstGeom>
            <a:noFill/>
          </p:spPr>
          <p:txBody>
            <a:bodyPr wrap="square">
              <a:spAutoFit/>
            </a:bodyPr>
            <a:lstStyle/>
            <a:p>
              <a:pPr eaLnBrk="1" hangingPunct="1">
                <a:defRPr/>
              </a:pPr>
              <a:r>
                <a:rPr lang="en-GB" sz="1200" b="1" i="1" dirty="0" smtClean="0">
                  <a:cs typeface="Calibri" pitchFamily="34" charset="0"/>
                </a:rPr>
                <a:t>Storage,</a:t>
              </a:r>
            </a:p>
            <a:p>
              <a:pPr eaLnBrk="1" hangingPunct="1">
                <a:defRPr/>
              </a:pPr>
              <a:r>
                <a:rPr lang="en-GB" sz="1200" b="1" i="1" dirty="0" smtClean="0">
                  <a:cs typeface="Calibri" pitchFamily="34" charset="0"/>
                </a:rPr>
                <a:t> preparation &amp; Dispensing</a:t>
              </a:r>
              <a:endParaRPr lang="en-GB" sz="1200" b="1" i="1" dirty="0">
                <a:cs typeface="Calibri" pitchFamily="34" charset="0"/>
              </a:endParaRPr>
            </a:p>
          </p:txBody>
        </p:sp>
        <p:sp>
          <p:nvSpPr>
            <p:cNvPr id="37" name="Down Arrow 36"/>
            <p:cNvSpPr/>
            <p:nvPr/>
          </p:nvSpPr>
          <p:spPr>
            <a:xfrm rot="10800000">
              <a:off x="4048795" y="5137010"/>
              <a:ext cx="913032" cy="882794"/>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47" name="Title 1"/>
          <p:cNvSpPr>
            <a:spLocks noGrp="1"/>
          </p:cNvSpPr>
          <p:nvPr>
            <p:ph type="title"/>
          </p:nvPr>
        </p:nvSpPr>
        <p:spPr>
          <a:xfrm>
            <a:off x="485178" y="219732"/>
            <a:ext cx="7520096" cy="1014845"/>
          </a:xfrm>
        </p:spPr>
        <p:txBody>
          <a:bodyPr/>
          <a:lstStyle/>
          <a:p>
            <a:r>
              <a:rPr lang="en-GB" sz="3200" dirty="0"/>
              <a:t>Medication errors can occur at any stage of </a:t>
            </a:r>
            <a:r>
              <a:rPr lang="en-GB" sz="3200" dirty="0" smtClean="0"/>
              <a:t>this complex process</a:t>
            </a:r>
            <a:endParaRPr lang="en-GB" sz="3200" dirty="0"/>
          </a:p>
        </p:txBody>
      </p:sp>
      <p:sp>
        <p:nvSpPr>
          <p:cNvPr id="2" name="TextBox 1"/>
          <p:cNvSpPr txBox="1"/>
          <p:nvPr/>
        </p:nvSpPr>
        <p:spPr>
          <a:xfrm>
            <a:off x="0" y="6525344"/>
            <a:ext cx="9144000" cy="369332"/>
          </a:xfrm>
          <a:prstGeom prst="rect">
            <a:avLst/>
          </a:prstGeom>
          <a:noFill/>
        </p:spPr>
        <p:txBody>
          <a:bodyPr wrap="square" rtlCol="0">
            <a:spAutoFit/>
          </a:bodyPr>
          <a:lstStyle/>
          <a:p>
            <a:endParaRPr lang="en-GB" dirty="0"/>
          </a:p>
        </p:txBody>
      </p:sp>
      <p:sp>
        <p:nvSpPr>
          <p:cNvPr id="3" name="TextBox 2"/>
          <p:cNvSpPr txBox="1"/>
          <p:nvPr/>
        </p:nvSpPr>
        <p:spPr>
          <a:xfrm>
            <a:off x="433633" y="5524837"/>
            <a:ext cx="6708652" cy="800219"/>
          </a:xfrm>
          <a:prstGeom prst="rect">
            <a:avLst/>
          </a:prstGeom>
          <a:noFill/>
        </p:spPr>
        <p:txBody>
          <a:bodyPr wrap="square" rtlCol="0">
            <a:spAutoFit/>
          </a:bodyPr>
          <a:lstStyle/>
          <a:p>
            <a:r>
              <a:rPr lang="en-GB" sz="1400" dirty="0" smtClean="0">
                <a:latin typeface="Calibri" panose="020F0502020204030204" pitchFamily="34" charset="0"/>
                <a:hlinkClick r:id="rId3"/>
              </a:rPr>
              <a:t>http</a:t>
            </a:r>
            <a:r>
              <a:rPr lang="en-GB" sz="1400" dirty="0">
                <a:latin typeface="Calibri" panose="020F0502020204030204" pitchFamily="34" charset="0"/>
                <a:hlinkClick r:id="rId3"/>
              </a:rPr>
              <a:t>://www.ncbi.nlm.nih.gov/pmc/articles/PMC3477336/</a:t>
            </a:r>
            <a:endParaRPr lang="en-GB" sz="1400" dirty="0">
              <a:latin typeface="Calibri" panose="020F0502020204030204" pitchFamily="34" charset="0"/>
            </a:endParaRPr>
          </a:p>
          <a:p>
            <a:r>
              <a:rPr lang="en-GB" sz="1400" dirty="0">
                <a:latin typeface="Calibri" panose="020F0502020204030204" pitchFamily="34" charset="0"/>
              </a:rPr>
              <a:t> </a:t>
            </a:r>
          </a:p>
          <a:p>
            <a:r>
              <a:rPr lang="en-GB" dirty="0" smtClean="0"/>
              <a:t> </a:t>
            </a:r>
            <a:endParaRPr lang="en-GB" dirty="0"/>
          </a:p>
        </p:txBody>
      </p:sp>
      <p:sp>
        <p:nvSpPr>
          <p:cNvPr id="48" name="TextBox 47"/>
          <p:cNvSpPr txBox="1"/>
          <p:nvPr/>
        </p:nvSpPr>
        <p:spPr>
          <a:xfrm>
            <a:off x="7142285" y="3805575"/>
            <a:ext cx="1797350" cy="2062103"/>
          </a:xfrm>
          <a:prstGeom prst="rect">
            <a:avLst/>
          </a:prstGeom>
          <a:noFill/>
        </p:spPr>
        <p:txBody>
          <a:bodyPr wrap="square" rtlCol="0">
            <a:spAutoFit/>
          </a:bodyPr>
          <a:lstStyle/>
          <a:p>
            <a:r>
              <a:rPr lang="en-GB" sz="1400" i="1" dirty="0">
                <a:solidFill>
                  <a:srgbClr val="006699"/>
                </a:solidFill>
                <a:latin typeface="Verdana" panose="020B0604030504040204" pitchFamily="34" charset="0"/>
                <a:ea typeface="Verdana" panose="020B0604030504040204" pitchFamily="34" charset="0"/>
                <a:cs typeface="Verdana" panose="020B0604030504040204" pitchFamily="34" charset="0"/>
              </a:rPr>
              <a:t>Figure adapted from. Routledge PA.  Safe prescribing: a titanic challenge. Br J </a:t>
            </a:r>
            <a:r>
              <a:rPr lang="en-GB" sz="1400" i="1" dirty="0" err="1">
                <a:solidFill>
                  <a:srgbClr val="006699"/>
                </a:solidFill>
                <a:latin typeface="Verdana" panose="020B0604030504040204" pitchFamily="34" charset="0"/>
                <a:ea typeface="Verdana" panose="020B0604030504040204" pitchFamily="34" charset="0"/>
                <a:cs typeface="Verdana" panose="020B0604030504040204" pitchFamily="34" charset="0"/>
              </a:rPr>
              <a:t>Clin</a:t>
            </a:r>
            <a:r>
              <a:rPr lang="en-GB" sz="1400" i="1" dirty="0">
                <a:solidFill>
                  <a:srgbClr val="006699"/>
                </a:solidFill>
                <a:latin typeface="Verdana" panose="020B0604030504040204" pitchFamily="34" charset="0"/>
                <a:ea typeface="Verdana" panose="020B0604030504040204" pitchFamily="34" charset="0"/>
                <a:cs typeface="Verdana" panose="020B0604030504040204" pitchFamily="34" charset="0"/>
              </a:rPr>
              <a:t> </a:t>
            </a:r>
            <a:r>
              <a:rPr lang="en-GB" sz="1400" i="1" dirty="0" err="1">
                <a:solidFill>
                  <a:srgbClr val="006699"/>
                </a:solidFill>
                <a:latin typeface="Verdana" panose="020B0604030504040204" pitchFamily="34" charset="0"/>
                <a:ea typeface="Verdana" panose="020B0604030504040204" pitchFamily="34" charset="0"/>
                <a:cs typeface="Verdana" panose="020B0604030504040204" pitchFamily="34" charset="0"/>
              </a:rPr>
              <a:t>Pharmacol</a:t>
            </a:r>
            <a:r>
              <a:rPr lang="en-GB" sz="1400" i="1" dirty="0">
                <a:solidFill>
                  <a:srgbClr val="006699"/>
                </a:solidFill>
                <a:latin typeface="Verdana" panose="020B0604030504040204" pitchFamily="34" charset="0"/>
                <a:ea typeface="Verdana" panose="020B0604030504040204" pitchFamily="34" charset="0"/>
                <a:cs typeface="Verdana" panose="020B0604030504040204" pitchFamily="34" charset="0"/>
              </a:rPr>
              <a:t>. 2012; 74: 676-84</a:t>
            </a:r>
          </a:p>
          <a:p>
            <a:endParaRPr lang="en-GB"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328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92" y="188640"/>
            <a:ext cx="8748464" cy="720080"/>
          </a:xfrm>
        </p:spPr>
        <p:txBody>
          <a:bodyPr/>
          <a:lstStyle/>
          <a:p>
            <a:r>
              <a:rPr lang="en-GB" sz="3600" dirty="0"/>
              <a:t>Why</a:t>
            </a:r>
            <a:r>
              <a:rPr lang="en-GB" sz="3600" b="1" dirty="0" smtClean="0"/>
              <a:t> </a:t>
            </a:r>
            <a:r>
              <a:rPr lang="en-GB" sz="3600" dirty="0"/>
              <a:t>do medication errors occur?</a:t>
            </a:r>
          </a:p>
        </p:txBody>
      </p:sp>
      <p:sp>
        <p:nvSpPr>
          <p:cNvPr id="3" name="Content Placeholder 2"/>
          <p:cNvSpPr>
            <a:spLocks noGrp="1"/>
          </p:cNvSpPr>
          <p:nvPr>
            <p:ph idx="1"/>
          </p:nvPr>
        </p:nvSpPr>
        <p:spPr>
          <a:xfrm>
            <a:off x="378392" y="1052736"/>
            <a:ext cx="8514088" cy="3300546"/>
          </a:xfrm>
        </p:spPr>
        <p:txBody>
          <a:bodyPr/>
          <a:lstStyle/>
          <a:p>
            <a:pPr marL="342900" indent="-342900">
              <a:lnSpc>
                <a:spcPct val="100000"/>
              </a:lnSpc>
              <a:buFont typeface="Arial" panose="020B0604020202020204" pitchFamily="34" charset="0"/>
              <a:buChar char="•"/>
            </a:pPr>
            <a:r>
              <a:rPr lang="en-GB" sz="2400" b="0" dirty="0" smtClean="0"/>
              <a:t>Because to “err is human” and we all make slips, lapses and mistakes </a:t>
            </a:r>
          </a:p>
          <a:p>
            <a:pPr marL="342900" indent="-342900">
              <a:lnSpc>
                <a:spcPct val="100000"/>
              </a:lnSpc>
              <a:buFont typeface="Arial" panose="020B0604020202020204" pitchFamily="34" charset="0"/>
              <a:buChar char="•"/>
            </a:pPr>
            <a:endParaRPr lang="en-GB" sz="2400" b="0" dirty="0"/>
          </a:p>
          <a:p>
            <a:pPr marL="342900" indent="-342900">
              <a:lnSpc>
                <a:spcPct val="100000"/>
              </a:lnSpc>
              <a:buFont typeface="Arial" panose="020B0604020202020204" pitchFamily="34" charset="0"/>
              <a:buChar char="•"/>
            </a:pPr>
            <a:r>
              <a:rPr lang="en-GB" sz="2400" b="0" dirty="0" smtClean="0"/>
              <a:t>But bad errors don’t make people bad</a:t>
            </a:r>
          </a:p>
          <a:p>
            <a:pPr marL="342900" indent="-342900">
              <a:lnSpc>
                <a:spcPct val="100000"/>
              </a:lnSpc>
              <a:buFont typeface="Arial" panose="020B0604020202020204" pitchFamily="34" charset="0"/>
              <a:buChar char="•"/>
            </a:pPr>
            <a:endParaRPr lang="en-GB" sz="2400" b="0" dirty="0" smtClean="0"/>
          </a:p>
          <a:p>
            <a:pPr marL="342900" indent="-342900">
              <a:lnSpc>
                <a:spcPct val="100000"/>
              </a:lnSpc>
              <a:buFont typeface="Arial" panose="020B0604020202020204" pitchFamily="34" charset="0"/>
              <a:buChar char="•"/>
            </a:pPr>
            <a:r>
              <a:rPr lang="en-GB" sz="2400" b="0" dirty="0" smtClean="0"/>
              <a:t>We need to build systems and strategies which minimise error</a:t>
            </a:r>
          </a:p>
          <a:p>
            <a:pPr marL="342900" indent="-342900">
              <a:lnSpc>
                <a:spcPct val="100000"/>
              </a:lnSpc>
              <a:buFont typeface="Arial" panose="020B0604020202020204" pitchFamily="34" charset="0"/>
              <a:buChar char="•"/>
            </a:pPr>
            <a:endParaRPr lang="en-GB" sz="2400" b="0" dirty="0"/>
          </a:p>
          <a:p>
            <a:pPr marL="342900" indent="-342900">
              <a:lnSpc>
                <a:spcPct val="100000"/>
              </a:lnSpc>
              <a:buFont typeface="Arial" panose="020B0604020202020204" pitchFamily="34" charset="0"/>
              <a:buChar char="•"/>
            </a:pPr>
            <a:r>
              <a:rPr lang="en-GB" sz="2400" b="0" dirty="0" smtClean="0"/>
              <a:t>That means developing a strong “no-blame” safety culture in the NHS</a:t>
            </a:r>
          </a:p>
          <a:p>
            <a:pPr marL="342900" indent="-342900">
              <a:lnSpc>
                <a:spcPct val="100000"/>
              </a:lnSpc>
              <a:buFont typeface="Arial" panose="020B0604020202020204" pitchFamily="34" charset="0"/>
              <a:buChar char="•"/>
            </a:pPr>
            <a:endParaRPr lang="en-GB" sz="2400" b="0" dirty="0"/>
          </a:p>
          <a:p>
            <a:pPr marL="342900" indent="-342900">
              <a:lnSpc>
                <a:spcPct val="100000"/>
              </a:lnSpc>
              <a:buFont typeface="Arial" panose="020B0604020202020204" pitchFamily="34" charset="0"/>
              <a:buChar char="•"/>
            </a:pPr>
            <a:r>
              <a:rPr lang="en-GB" sz="2400" b="0" dirty="0" smtClean="0"/>
              <a:t>It also means a duty of reporting errors and near-misses</a:t>
            </a:r>
            <a:endParaRPr lang="en-GB" sz="2400" b="0" dirty="0"/>
          </a:p>
        </p:txBody>
      </p:sp>
    </p:spTree>
    <p:extLst>
      <p:ext uri="{BB962C8B-B14F-4D97-AF65-F5344CB8AC3E}">
        <p14:creationId xmlns:p14="http://schemas.microsoft.com/office/powerpoint/2010/main" val="3158924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39" y="260648"/>
            <a:ext cx="8424936" cy="831875"/>
          </a:xfrm>
        </p:spPr>
        <p:txBody>
          <a:bodyPr/>
          <a:lstStyle/>
          <a:p>
            <a:r>
              <a:rPr lang="en-GB" sz="3600" dirty="0"/>
              <a:t>Some Principles of Good Prescribing to avoid Medication Errors</a:t>
            </a:r>
          </a:p>
        </p:txBody>
      </p:sp>
      <p:sp>
        <p:nvSpPr>
          <p:cNvPr id="3" name="Content Placeholder 2"/>
          <p:cNvSpPr>
            <a:spLocks noGrp="1"/>
          </p:cNvSpPr>
          <p:nvPr>
            <p:ph idx="1"/>
          </p:nvPr>
        </p:nvSpPr>
        <p:spPr>
          <a:xfrm>
            <a:off x="359023" y="1556792"/>
            <a:ext cx="8389441" cy="3444562"/>
          </a:xfrm>
        </p:spPr>
        <p:txBody>
          <a:bodyPr/>
          <a:lstStyle/>
          <a:p>
            <a:pPr marL="342900" indent="-342900">
              <a:lnSpc>
                <a:spcPts val="2500"/>
              </a:lnSpc>
              <a:buFont typeface="Arial" panose="020B0604020202020204" pitchFamily="34" charset="0"/>
              <a:buChar char="•"/>
            </a:pPr>
            <a:r>
              <a:rPr lang="en-GB" sz="1800" dirty="0" smtClean="0"/>
              <a:t>Take into account the patient’s medication history before prescribing: </a:t>
            </a:r>
          </a:p>
          <a:p>
            <a:pPr marL="558900" lvl="2" indent="-342900">
              <a:lnSpc>
                <a:spcPts val="2500"/>
              </a:lnSpc>
              <a:buFont typeface="Courier New" panose="02070309020205020404" pitchFamily="49" charset="0"/>
              <a:buChar char="o"/>
            </a:pPr>
            <a:r>
              <a:rPr lang="en-GB" sz="1800" b="0" dirty="0" smtClean="0">
                <a:solidFill>
                  <a:srgbClr val="0087B1"/>
                </a:solidFill>
              </a:rPr>
              <a:t>Obtain an accurate list of current and recent medications (including over-the-counter and alternative medicines); prior adverse drug reactions; and drug allergies from the patient, their carers, or colleagues</a:t>
            </a:r>
            <a:endParaRPr lang="en-GB" sz="1800" b="0" dirty="0"/>
          </a:p>
          <a:p>
            <a:pPr marL="342900" indent="-342900">
              <a:lnSpc>
                <a:spcPts val="2500"/>
              </a:lnSpc>
              <a:buFont typeface="Arial" panose="020B0604020202020204" pitchFamily="34" charset="0"/>
              <a:buChar char="•"/>
            </a:pPr>
            <a:r>
              <a:rPr lang="en-GB" sz="1800" dirty="0"/>
              <a:t>Write unambiguous legal prescriptions using the correct </a:t>
            </a:r>
            <a:r>
              <a:rPr lang="en-GB" sz="1800" dirty="0" smtClean="0"/>
              <a:t>documentation: </a:t>
            </a:r>
            <a:endParaRPr lang="en-GB" sz="1800" dirty="0"/>
          </a:p>
          <a:p>
            <a:pPr marL="558900" lvl="2" indent="-342900">
              <a:lnSpc>
                <a:spcPts val="2500"/>
              </a:lnSpc>
              <a:buFont typeface="Courier New" panose="02070309020205020404" pitchFamily="49" charset="0"/>
              <a:buChar char="o"/>
            </a:pPr>
            <a:r>
              <a:rPr lang="en-GB" sz="1800" dirty="0">
                <a:solidFill>
                  <a:srgbClr val="0087B1"/>
                </a:solidFill>
              </a:rPr>
              <a:t>Be aware of common factors that cause medication errors and know how to avoid </a:t>
            </a:r>
            <a:r>
              <a:rPr lang="en-GB" sz="1800" dirty="0" smtClean="0">
                <a:solidFill>
                  <a:srgbClr val="0087B1"/>
                </a:solidFill>
              </a:rPr>
              <a:t>them</a:t>
            </a:r>
          </a:p>
          <a:p>
            <a:pPr marL="342900" lvl="1" indent="-342900">
              <a:lnSpc>
                <a:spcPct val="100000"/>
              </a:lnSpc>
              <a:buFont typeface="Arial" panose="020B0604020202020204" pitchFamily="34" charset="0"/>
              <a:buChar char="•"/>
            </a:pPr>
            <a:r>
              <a:rPr lang="en-GB" sz="1800" dirty="0" smtClean="0">
                <a:solidFill>
                  <a:srgbClr val="0087B1"/>
                </a:solidFill>
              </a:rPr>
              <a:t>For complete details, consult the BPS guide “Ten Principles of </a:t>
            </a:r>
            <a:r>
              <a:rPr lang="en-GB" sz="1800" dirty="0">
                <a:solidFill>
                  <a:srgbClr val="0087B1"/>
                </a:solidFill>
              </a:rPr>
              <a:t>Good Prescribing”, </a:t>
            </a:r>
            <a:r>
              <a:rPr lang="en-GB" sz="1800" dirty="0" smtClean="0">
                <a:solidFill>
                  <a:srgbClr val="0087B1"/>
                </a:solidFill>
              </a:rPr>
              <a:t>see </a:t>
            </a:r>
            <a:r>
              <a:rPr lang="en-GB" sz="1100" u="sng" dirty="0" smtClean="0">
                <a:solidFill>
                  <a:srgbClr val="0000CC"/>
                </a:solidFill>
                <a:latin typeface="Verdana" panose="020B0604030504040204" pitchFamily="34" charset="0"/>
                <a:ea typeface="Verdana" panose="020B0604030504040204" pitchFamily="34" charset="0"/>
                <a:cs typeface="Verdana" panose="020B0604030504040204" pitchFamily="34" charset="0"/>
              </a:rPr>
              <a:t>https</a:t>
            </a:r>
            <a:r>
              <a:rPr lang="en-GB" sz="1100" u="sng" dirty="0">
                <a:solidFill>
                  <a:srgbClr val="0000CC"/>
                </a:solidFill>
                <a:latin typeface="Verdana" panose="020B0604030504040204" pitchFamily="34" charset="0"/>
                <a:ea typeface="Verdana" panose="020B0604030504040204" pitchFamily="34" charset="0"/>
                <a:cs typeface="Verdana" panose="020B0604030504040204" pitchFamily="34" charset="0"/>
              </a:rPr>
              <a:t>://www.bps.ac.uk/BPSMemberPortal/media/BPSWebsite/Assets/BPSPrescribingStatement03Feb2010.pdf</a:t>
            </a:r>
          </a:p>
        </p:txBody>
      </p:sp>
    </p:spTree>
    <p:extLst>
      <p:ext uri="{BB962C8B-B14F-4D97-AF65-F5344CB8AC3E}">
        <p14:creationId xmlns:p14="http://schemas.microsoft.com/office/powerpoint/2010/main" val="335510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81" y="188640"/>
            <a:ext cx="8280920" cy="903883"/>
          </a:xfrm>
        </p:spPr>
        <p:txBody>
          <a:bodyPr/>
          <a:lstStyle/>
          <a:p>
            <a:r>
              <a:rPr lang="en-GB" sz="3600" dirty="0"/>
              <a:t>How can you help to minimise Medication </a:t>
            </a:r>
            <a:r>
              <a:rPr lang="en-GB" sz="3600" dirty="0" smtClean="0"/>
              <a:t>Errors?.....(</a:t>
            </a:r>
            <a:r>
              <a:rPr lang="en-GB" sz="3600" dirty="0"/>
              <a:t>i of ii)</a:t>
            </a:r>
          </a:p>
        </p:txBody>
      </p:sp>
      <p:sp>
        <p:nvSpPr>
          <p:cNvPr id="3" name="Content Placeholder 2"/>
          <p:cNvSpPr>
            <a:spLocks noGrp="1"/>
          </p:cNvSpPr>
          <p:nvPr>
            <p:ph idx="1"/>
          </p:nvPr>
        </p:nvSpPr>
        <p:spPr>
          <a:xfrm>
            <a:off x="263054" y="1484784"/>
            <a:ext cx="8557417" cy="3456384"/>
          </a:xfrm>
        </p:spPr>
        <p:txBody>
          <a:bodyPr/>
          <a:lstStyle/>
          <a:p>
            <a:pPr marL="342900" indent="-342900" fontAlgn="t">
              <a:lnSpc>
                <a:spcPct val="100000"/>
              </a:lnSpc>
              <a:spcAft>
                <a:spcPts val="1200"/>
              </a:spcAft>
              <a:buFont typeface="Arial" panose="020B0604020202020204" pitchFamily="34" charset="0"/>
              <a:buChar char="•"/>
            </a:pPr>
            <a:r>
              <a:rPr lang="en-GB" sz="2400" b="0" dirty="0"/>
              <a:t>Remember that ‘high risk’ (‘high-alert’) medicines are associated with a greater risk of ADEs after a </a:t>
            </a:r>
            <a:r>
              <a:rPr lang="en-GB" sz="2400" b="0" dirty="0" smtClean="0"/>
              <a:t>Medication Error. </a:t>
            </a:r>
            <a:r>
              <a:rPr lang="en-GB" sz="2400" b="0" dirty="0"/>
              <a:t>These include </a:t>
            </a:r>
            <a:r>
              <a:rPr lang="en-GB" sz="2400" b="0" dirty="0">
                <a:solidFill>
                  <a:srgbClr val="FF0000"/>
                </a:solidFill>
              </a:rPr>
              <a:t>A</a:t>
            </a:r>
            <a:r>
              <a:rPr lang="en-GB" sz="2400" b="0" dirty="0"/>
              <a:t>nti-</a:t>
            </a:r>
            <a:r>
              <a:rPr lang="en-GB" sz="2400" b="0" dirty="0" err="1"/>
              <a:t>infectives</a:t>
            </a:r>
            <a:r>
              <a:rPr lang="en-GB" sz="2400" b="0" dirty="0"/>
              <a:t>, </a:t>
            </a:r>
            <a:r>
              <a:rPr lang="en-GB" sz="2400" b="0" dirty="0">
                <a:solidFill>
                  <a:srgbClr val="FF0000"/>
                </a:solidFill>
              </a:rPr>
              <a:t>P</a:t>
            </a:r>
            <a:r>
              <a:rPr lang="en-GB" sz="2400" b="0" dirty="0"/>
              <a:t>otassium &amp; other salts/ electrolytes for injection, </a:t>
            </a:r>
            <a:r>
              <a:rPr lang="en-GB" sz="2400" b="0" dirty="0">
                <a:solidFill>
                  <a:srgbClr val="FF0000"/>
                </a:solidFill>
              </a:rPr>
              <a:t>I</a:t>
            </a:r>
            <a:r>
              <a:rPr lang="en-GB" sz="2400" b="0" dirty="0"/>
              <a:t>nsulins, </a:t>
            </a:r>
            <a:r>
              <a:rPr lang="en-GB" sz="2400" b="0" dirty="0">
                <a:solidFill>
                  <a:srgbClr val="FF0000"/>
                </a:solidFill>
              </a:rPr>
              <a:t>N</a:t>
            </a:r>
            <a:r>
              <a:rPr lang="en-GB" sz="2400" b="0" dirty="0"/>
              <a:t>arcotics (e.g. opioids &amp; sedatives), </a:t>
            </a:r>
            <a:r>
              <a:rPr lang="en-GB" sz="2400" b="0" dirty="0">
                <a:solidFill>
                  <a:srgbClr val="FF0000"/>
                </a:solidFill>
              </a:rPr>
              <a:t>C</a:t>
            </a:r>
            <a:r>
              <a:rPr lang="en-GB" sz="2400" b="0" dirty="0"/>
              <a:t>hemotherapeutic agents &amp; </a:t>
            </a:r>
            <a:r>
              <a:rPr lang="en-GB" sz="2400" b="0" dirty="0" err="1" smtClean="0"/>
              <a:t>immunosuppressives</a:t>
            </a:r>
            <a:r>
              <a:rPr lang="en-GB" sz="2400" b="0" dirty="0" smtClean="0"/>
              <a:t>, </a:t>
            </a:r>
            <a:r>
              <a:rPr lang="en-GB" sz="2400" b="0" dirty="0" smtClean="0">
                <a:solidFill>
                  <a:srgbClr val="FF0000"/>
                </a:solidFill>
              </a:rPr>
              <a:t>H</a:t>
            </a:r>
            <a:r>
              <a:rPr lang="en-GB" sz="2400" b="0" dirty="0" smtClean="0"/>
              <a:t>eparins </a:t>
            </a:r>
            <a:r>
              <a:rPr lang="en-GB" sz="2400" b="0" dirty="0"/>
              <a:t>&amp; oral anticoagulants (</a:t>
            </a:r>
            <a:r>
              <a:rPr lang="en-GB" sz="2400" b="0" dirty="0" smtClean="0">
                <a:solidFill>
                  <a:srgbClr val="FF0000"/>
                </a:solidFill>
              </a:rPr>
              <a:t>A-PINCH</a:t>
            </a:r>
            <a:r>
              <a:rPr lang="en-GB" sz="2400" b="0" dirty="0" smtClean="0"/>
              <a:t>)</a:t>
            </a:r>
          </a:p>
          <a:p>
            <a:pPr marL="342900" indent="-342900" fontAlgn="t">
              <a:lnSpc>
                <a:spcPct val="100000"/>
              </a:lnSpc>
              <a:spcAft>
                <a:spcPts val="1200"/>
              </a:spcAft>
              <a:buFont typeface="Arial" panose="020B0604020202020204" pitchFamily="34" charset="0"/>
              <a:buChar char="•"/>
            </a:pPr>
            <a:endParaRPr lang="en-GB" sz="2400" b="0" dirty="0"/>
          </a:p>
          <a:p>
            <a:pPr marL="342900" indent="-342900" fontAlgn="t">
              <a:lnSpc>
                <a:spcPct val="100000"/>
              </a:lnSpc>
              <a:buFont typeface="Arial" panose="020B0604020202020204" pitchFamily="34" charset="0"/>
              <a:buChar char="•"/>
            </a:pPr>
            <a:r>
              <a:rPr lang="en-GB" sz="2400" b="0" dirty="0" smtClean="0"/>
              <a:t>Report </a:t>
            </a:r>
            <a:r>
              <a:rPr lang="en-GB" sz="2400" b="0" dirty="0"/>
              <a:t>medication errors or near-misses so that you and your colleagues can learn how to minimise similar risks in future</a:t>
            </a:r>
          </a:p>
        </p:txBody>
      </p:sp>
    </p:spTree>
    <p:extLst>
      <p:ext uri="{BB962C8B-B14F-4D97-AF65-F5344CB8AC3E}">
        <p14:creationId xmlns:p14="http://schemas.microsoft.com/office/powerpoint/2010/main" val="4017195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PS_v1">
      <a:dk1>
        <a:sysClr val="windowText" lastClr="000000"/>
      </a:dk1>
      <a:lt1>
        <a:sysClr val="window" lastClr="FFFFFF"/>
      </a:lt1>
      <a:dk2>
        <a:srgbClr val="9FC63B"/>
      </a:dk2>
      <a:lt2>
        <a:srgbClr val="009E45"/>
      </a:lt2>
      <a:accent1>
        <a:srgbClr val="00ABAA"/>
      </a:accent1>
      <a:accent2>
        <a:srgbClr val="0087B1"/>
      </a:accent2>
      <a:accent3>
        <a:srgbClr val="005795"/>
      </a:accent3>
      <a:accent4>
        <a:srgbClr val="003843"/>
      </a:accent4>
      <a:accent5>
        <a:srgbClr val="4BACC6"/>
      </a:accent5>
      <a:accent6>
        <a:srgbClr val="F79646"/>
      </a:accent6>
      <a:hlink>
        <a:srgbClr val="0000FF"/>
      </a:hlink>
      <a:folHlink>
        <a:srgbClr val="800080"/>
      </a:folHlink>
    </a:clrScheme>
    <a:fontScheme name="BPS_v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85846505F6341994824FF6BB9BA9D" ma:contentTypeVersion="9" ma:contentTypeDescription="Create a new document." ma:contentTypeScope="" ma:versionID="f784c2989fd6d37db3653b736133853d">
  <xsd:schema xmlns:xsd="http://www.w3.org/2001/XMLSchema" xmlns:xs="http://www.w3.org/2001/XMLSchema" xmlns:p="http://schemas.microsoft.com/office/2006/metadata/properties" xmlns:ns2="a7451a3a-7cd3-4d0c-98da-0c16202ca9e8" xmlns:ns3="34151f11-de66-4b85-965b-c85589c7951f" targetNamespace="http://schemas.microsoft.com/office/2006/metadata/properties" ma:root="true" ma:fieldsID="d76965320c2bec1023be4be59a351394" ns2:_="" ns3:_="">
    <xsd:import namespace="a7451a3a-7cd3-4d0c-98da-0c16202ca9e8"/>
    <xsd:import namespace="34151f11-de66-4b85-965b-c85589c7951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51a3a-7cd3-4d0c-98da-0c16202ca9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151f11-de66-4b85-965b-c85589c7951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1536D3-BF71-44F4-81EB-DB2C02130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51a3a-7cd3-4d0c-98da-0c16202ca9e8"/>
    <ds:schemaRef ds:uri="34151f11-de66-4b85-965b-c85589c79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935F87-64E2-48E3-9368-5C94508A4A28}">
  <ds:schemaRef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34151f11-de66-4b85-965b-c85589c7951f"/>
    <ds:schemaRef ds:uri="a7451a3a-7cd3-4d0c-98da-0c16202ca9e8"/>
  </ds:schemaRefs>
</ds:datastoreItem>
</file>

<file path=customXml/itemProps3.xml><?xml version="1.0" encoding="utf-8"?>
<ds:datastoreItem xmlns:ds="http://schemas.openxmlformats.org/officeDocument/2006/customXml" ds:itemID="{BE10C848-7B10-4F11-958D-1677745603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2015</Template>
  <TotalTime>2038</TotalTime>
  <Words>2563</Words>
  <Application>Microsoft Office PowerPoint</Application>
  <PresentationFormat>On-screen Show (4:3)</PresentationFormat>
  <Paragraphs>165</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Courier New</vt:lpstr>
      <vt:lpstr>Times New Roman</vt:lpstr>
      <vt:lpstr>Verdana</vt:lpstr>
      <vt:lpstr>Wingdings</vt:lpstr>
      <vt:lpstr>Blank</vt:lpstr>
      <vt:lpstr>Prevention of Medication errors  Philip A Routledge James Coulson</vt:lpstr>
      <vt:lpstr>Case Study</vt:lpstr>
      <vt:lpstr>What is a Medication Error (ME)?</vt:lpstr>
      <vt:lpstr>Not all medication errors (MEs) lead to an Adverse Drug Event (ADE)</vt:lpstr>
      <vt:lpstr>What is their impact on health services?</vt:lpstr>
      <vt:lpstr>Medication errors can occur at any stage of this complex process</vt:lpstr>
      <vt:lpstr>Why do medication errors occur?</vt:lpstr>
      <vt:lpstr>Some Principles of Good Prescribing to avoid Medication Errors</vt:lpstr>
      <vt:lpstr>How can you help to minimise Medication Errors?.....(i of ii)</vt:lpstr>
      <vt:lpstr>PowerPoint Presentation</vt:lpstr>
      <vt:lpstr>How can you help to minimise the risk of Medication Errors (ME’s)?.....(ii of ii)</vt:lpstr>
      <vt:lpstr>PowerPoint Presentation</vt:lpstr>
      <vt:lpstr>Case Study: answers</vt:lpstr>
      <vt:lpstr>I am a clinical pharmacologist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slide text goes here  using Verdana Bold and Regular</dc:title>
  <dc:creator>Lee Page</dc:creator>
  <cp:lastModifiedBy>lp</cp:lastModifiedBy>
  <cp:revision>91</cp:revision>
  <dcterms:created xsi:type="dcterms:W3CDTF">2017-05-12T17:08:31Z</dcterms:created>
  <dcterms:modified xsi:type="dcterms:W3CDTF">2017-10-02T08:57:33Z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0x01010057585846505F6341994824FF6BB9BA9D</vt:lpwstr>
  </property>
</Properties>
</file>