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4"/>
    <p:sldMasterId id="2147483734" r:id="rId5"/>
    <p:sldMasterId id="2147483722" r:id="rId6"/>
  </p:sldMasterIdLst>
  <p:notesMasterIdLst>
    <p:notesMasterId r:id="rId12"/>
  </p:notesMasterIdLst>
  <p:sldIdLst>
    <p:sldId id="428" r:id="rId7"/>
    <p:sldId id="431" r:id="rId8"/>
    <p:sldId id="432" r:id="rId9"/>
    <p:sldId id="433" r:id="rId10"/>
    <p:sldId id="434" r:id="rId11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548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donald, Lucy J" initials="MLJ" lastIdx="23" clrIdx="0"/>
  <p:cmAuthor id="2" name="Fernandes, Jennifer A." initials="FJA" lastIdx="1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D65"/>
    <a:srgbClr val="003399"/>
    <a:srgbClr val="000099"/>
    <a:srgbClr val="E5C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3792" autoAdjust="0"/>
  </p:normalViewPr>
  <p:slideViewPr>
    <p:cSldViewPr snapToGrid="0" snapToObjects="1">
      <p:cViewPr varScale="1">
        <p:scale>
          <a:sx n="88" d="100"/>
          <a:sy n="88" d="100"/>
        </p:scale>
        <p:origin x="684" y="64"/>
      </p:cViewPr>
      <p:guideLst>
        <p:guide orient="horz" pos="1620"/>
        <p:guide pos="2880"/>
        <p:guide pos="54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ier, Molly" userId="1c2b7ee1-34c8-4cd3-98c9-fcf05bb5c15f" providerId="ADAL" clId="{5EF72E81-0A99-4931-A9F6-B78724FD5113}"/>
    <pc:docChg chg="delSld modSld">
      <pc:chgData name="Carlier, Molly" userId="1c2b7ee1-34c8-4cd3-98c9-fcf05bb5c15f" providerId="ADAL" clId="{5EF72E81-0A99-4931-A9F6-B78724FD5113}" dt="2023-08-22T14:39:24.038" v="14" actId="20577"/>
      <pc:docMkLst>
        <pc:docMk/>
      </pc:docMkLst>
      <pc:sldChg chg="modSp mod">
        <pc:chgData name="Carlier, Molly" userId="1c2b7ee1-34c8-4cd3-98c9-fcf05bb5c15f" providerId="ADAL" clId="{5EF72E81-0A99-4931-A9F6-B78724FD5113}" dt="2023-08-22T14:39:24.038" v="14" actId="20577"/>
        <pc:sldMkLst>
          <pc:docMk/>
          <pc:sldMk cId="4240204153" sldId="428"/>
        </pc:sldMkLst>
        <pc:spChg chg="mod">
          <ac:chgData name="Carlier, Molly" userId="1c2b7ee1-34c8-4cd3-98c9-fcf05bb5c15f" providerId="ADAL" clId="{5EF72E81-0A99-4931-A9F6-B78724FD5113}" dt="2023-08-22T14:39:05.527" v="1" actId="6549"/>
          <ac:spMkLst>
            <pc:docMk/>
            <pc:sldMk cId="4240204153" sldId="428"/>
            <ac:spMk id="2" creationId="{ABE2672D-E6A5-4E34-B8F6-1D2436AE9F79}"/>
          </ac:spMkLst>
        </pc:spChg>
        <pc:spChg chg="mod">
          <ac:chgData name="Carlier, Molly" userId="1c2b7ee1-34c8-4cd3-98c9-fcf05bb5c15f" providerId="ADAL" clId="{5EF72E81-0A99-4931-A9F6-B78724FD5113}" dt="2023-08-22T14:39:24.038" v="14" actId="20577"/>
          <ac:spMkLst>
            <pc:docMk/>
            <pc:sldMk cId="4240204153" sldId="428"/>
            <ac:spMk id="3" creationId="{FC8EA9F0-2D49-49CE-A162-EB45E762A6A3}"/>
          </ac:spMkLst>
        </pc:spChg>
      </pc:sldChg>
      <pc:sldChg chg="del">
        <pc:chgData name="Carlier, Molly" userId="1c2b7ee1-34c8-4cd3-98c9-fcf05bb5c15f" providerId="ADAL" clId="{5EF72E81-0A99-4931-A9F6-B78724FD5113}" dt="2023-08-22T14:39:12.770" v="2" actId="47"/>
        <pc:sldMkLst>
          <pc:docMk/>
          <pc:sldMk cId="435242984" sldId="43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4B29D-FB41-7449-B07E-7B0C50F1D655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741E6-F4B0-0348-85E5-28B214E36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00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F3B5D918-36B2-FC42-822A-6E727352D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286" y="1575771"/>
            <a:ext cx="5988199" cy="906303"/>
          </a:xfrm>
          <a:prstGeom prst="rect">
            <a:avLst/>
          </a:prstGeom>
        </p:spPr>
        <p:txBody>
          <a:bodyPr anchor="b"/>
          <a:lstStyle>
            <a:lvl1pPr>
              <a:defRPr sz="30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A3CF2EC-A73D-514B-90DA-DC81C59C65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657" y="2565427"/>
            <a:ext cx="5988199" cy="9063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8BF1C7B7-77C0-964F-92F3-D5CBACA54A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6657" y="3940277"/>
            <a:ext cx="1804708" cy="445585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>
                <a:tab pos="1905000" algn="l"/>
              </a:tabLst>
              <a:defRPr sz="13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00 Month 2020</a:t>
            </a:r>
          </a:p>
        </p:txBody>
      </p:sp>
    </p:spTree>
    <p:extLst>
      <p:ext uri="{BB962C8B-B14F-4D97-AF65-F5344CB8AC3E}">
        <p14:creationId xmlns:p14="http://schemas.microsoft.com/office/powerpoint/2010/main" val="362701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- no logo/text, add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6">
            <a:extLst>
              <a:ext uri="{FF2B5EF4-FFF2-40B4-BE49-F238E27FC236}">
                <a16:creationId xmlns:a16="http://schemas.microsoft.com/office/drawing/2014/main" id="{02E36751-8351-A048-A25E-825FFFF2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33" y="1096027"/>
            <a:ext cx="6249257" cy="1093153"/>
          </a:xfrm>
          <a:prstGeom prst="rect">
            <a:avLst/>
          </a:prstGeom>
        </p:spPr>
        <p:txBody>
          <a:bodyPr/>
          <a:lstStyle>
            <a:lvl1pPr>
              <a:defRPr sz="3000" b="1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649C5231-1AB2-6945-B967-2D6B9C864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2604" y="2272533"/>
            <a:ext cx="6249257" cy="9063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D6B357D3-A859-0045-81BB-E1A5236B6E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2604" y="3355308"/>
            <a:ext cx="1804708" cy="445585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>
                <a:tab pos="1905000" algn="l"/>
              </a:tabLst>
              <a:defRPr sz="130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00 Month 2020</a:t>
            </a:r>
          </a:p>
        </p:txBody>
      </p:sp>
    </p:spTree>
    <p:extLst>
      <p:ext uri="{BB962C8B-B14F-4D97-AF65-F5344CB8AC3E}">
        <p14:creationId xmlns:p14="http://schemas.microsoft.com/office/powerpoint/2010/main" val="272494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- white logo/text, add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6">
            <a:extLst>
              <a:ext uri="{FF2B5EF4-FFF2-40B4-BE49-F238E27FC236}">
                <a16:creationId xmlns:a16="http://schemas.microsoft.com/office/drawing/2014/main" id="{02E36751-8351-A048-A25E-825FFFF2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04" y="1388921"/>
            <a:ext cx="6249257" cy="1093153"/>
          </a:xfrm>
          <a:prstGeom prst="rect">
            <a:avLst/>
          </a:prstGeom>
        </p:spPr>
        <p:txBody>
          <a:bodyPr/>
          <a:lstStyle>
            <a:lvl1pPr>
              <a:defRPr sz="3000" b="1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649C5231-1AB2-6945-B967-2D6B9C864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1975" y="2565427"/>
            <a:ext cx="6249257" cy="9063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D6B357D3-A859-0045-81BB-E1A5236B6E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1975" y="3648202"/>
            <a:ext cx="1804708" cy="445585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>
                <a:tab pos="1905000" algn="l"/>
              </a:tabLst>
              <a:defRPr sz="130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00 Month 2020</a:t>
            </a:r>
          </a:p>
        </p:txBody>
      </p:sp>
    </p:spTree>
    <p:extLst>
      <p:ext uri="{BB962C8B-B14F-4D97-AF65-F5344CB8AC3E}">
        <p14:creationId xmlns:p14="http://schemas.microsoft.com/office/powerpoint/2010/main" val="245667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- blue logo/text, add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6">
            <a:extLst>
              <a:ext uri="{FF2B5EF4-FFF2-40B4-BE49-F238E27FC236}">
                <a16:creationId xmlns:a16="http://schemas.microsoft.com/office/drawing/2014/main" id="{02E36751-8351-A048-A25E-825FFFF2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04" y="1388921"/>
            <a:ext cx="6249257" cy="1093153"/>
          </a:xfrm>
          <a:prstGeom prst="rect">
            <a:avLst/>
          </a:prstGeom>
        </p:spPr>
        <p:txBody>
          <a:bodyPr/>
          <a:lstStyle>
            <a:lvl1pPr>
              <a:defRPr sz="3000" b="1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649C5231-1AB2-6945-B967-2D6B9C864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1975" y="2565427"/>
            <a:ext cx="6249257" cy="9063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D6B357D3-A859-0045-81BB-E1A5236B6E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1975" y="3648202"/>
            <a:ext cx="1804708" cy="445585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>
                <a:tab pos="1905000" algn="l"/>
              </a:tabLst>
              <a:defRPr sz="130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00 Month 2020</a:t>
            </a:r>
          </a:p>
        </p:txBody>
      </p:sp>
    </p:spTree>
    <p:extLst>
      <p:ext uri="{BB962C8B-B14F-4D97-AF65-F5344CB8AC3E}">
        <p14:creationId xmlns:p14="http://schemas.microsoft.com/office/powerpoint/2010/main" val="3511015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6">
            <a:extLst>
              <a:ext uri="{FF2B5EF4-FFF2-40B4-BE49-F238E27FC236}">
                <a16:creationId xmlns:a16="http://schemas.microsoft.com/office/drawing/2014/main" id="{E59E36B3-53DD-429B-A5C6-F42D15D28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286" y="1575771"/>
            <a:ext cx="5988199" cy="906303"/>
          </a:xfrm>
          <a:prstGeom prst="rect">
            <a:avLst/>
          </a:prstGeom>
        </p:spPr>
        <p:txBody>
          <a:bodyPr anchor="b"/>
          <a:lstStyle>
            <a:lvl1pPr>
              <a:defRPr sz="30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5E4309F6-755A-47ED-9515-58F69DCF43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657" y="2565427"/>
            <a:ext cx="5988199" cy="9063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031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A792C48-516D-0149-B66B-29373611B8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559420"/>
            <a:ext cx="7732925" cy="6303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C5F9D32-3EB3-3F4B-8EC4-D05593DD88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19099"/>
            <a:ext cx="7732924" cy="29885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GB" dirty="0"/>
              <a:t>Click to edit text </a:t>
            </a:r>
          </a:p>
        </p:txBody>
      </p:sp>
    </p:spTree>
    <p:extLst>
      <p:ext uri="{BB962C8B-B14F-4D97-AF65-F5344CB8AC3E}">
        <p14:creationId xmlns:p14="http://schemas.microsoft.com/office/powerpoint/2010/main" val="221892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_multi typ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546DD5-3AF7-004C-90B2-294082908F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791" y="1352877"/>
            <a:ext cx="3471663" cy="29388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17E44B-6C06-324F-ADEA-EA0DC1634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1671" y="1352877"/>
            <a:ext cx="3689906" cy="29388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endParaRPr lang="en-US" dirty="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33D2BB9-0C7A-2B41-B697-8B0D622D6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791" y="554556"/>
            <a:ext cx="7462928" cy="6303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100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_multi typ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546DD5-3AF7-004C-90B2-294082908FC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49" y="1364456"/>
            <a:ext cx="7661336" cy="2936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dirty="0"/>
              <a:t>Click on the icons to insert content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33D2BB9-0C7A-2B41-B697-8B0D622D6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569815"/>
            <a:ext cx="7661335" cy="6303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551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23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40" r:id="rId2"/>
    <p:sldLayoutId id="2147483771" r:id="rId3"/>
    <p:sldLayoutId id="2147483737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1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54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3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baseline="0">
          <a:solidFill>
            <a:schemeClr val="tx2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2672D-E6A5-4E34-B8F6-1D2436AE9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900" y="1575771"/>
            <a:ext cx="5988199" cy="906303"/>
          </a:xfrm>
        </p:spPr>
        <p:txBody>
          <a:bodyPr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Drug Screening Practical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8EA9F0-2D49-49CE-A162-EB45E762A6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9591" y="2917852"/>
            <a:ext cx="7364818" cy="906303"/>
          </a:xfrm>
        </p:spPr>
        <p:txBody>
          <a:bodyPr/>
          <a:lstStyle/>
          <a:p>
            <a:pPr algn="ctr"/>
            <a:r>
              <a:rPr lang="en-GB" dirty="0"/>
              <a:t>Designed by Molly Carlier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GB" altLang="en-US" sz="2000" dirty="0">
                <a:solidFill>
                  <a:schemeClr val="bg1"/>
                </a:solidFill>
              </a:rPr>
              <a:t>School of Medicine, Medical Science and Nutrition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GB" altLang="en-US" sz="2000" dirty="0">
                <a:solidFill>
                  <a:schemeClr val="bg1"/>
                </a:solidFill>
              </a:rPr>
              <a:t>University of Aberdeen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GB" altLang="en-US" sz="2000" dirty="0">
                <a:solidFill>
                  <a:schemeClr val="bg1"/>
                </a:solidFill>
              </a:rPr>
              <a:t>molly.carlier@abdn.ac.uk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40204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0DD95B-7ABA-4B8F-81F9-22722D5E70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791" y="1352877"/>
            <a:ext cx="7727125" cy="293886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drug discovery process involves narrowing down which drug or formulation to take forward into the next stage of drug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physical and biochemical of several drugs are compared, and those showing advantageous properties are taken forward to the next stage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is this done? By screening drugs!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Today you are going to test the properties of four drugs.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BC7138-9CDF-422E-B9A1-47884C1E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Drug screening in drug discovery</a:t>
            </a:r>
          </a:p>
        </p:txBody>
      </p:sp>
    </p:spTree>
    <p:extLst>
      <p:ext uri="{BB962C8B-B14F-4D97-AF65-F5344CB8AC3E}">
        <p14:creationId xmlns:p14="http://schemas.microsoft.com/office/powerpoint/2010/main" val="130011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60FB17-5EF9-47CC-9468-1D3BBE10B9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8" y="1364456"/>
            <a:ext cx="2745493" cy="287417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GB" dirty="0"/>
              <a:t>Add a few granules of powdered drug #1 to wells 1 to 6 of row A</a:t>
            </a:r>
          </a:p>
          <a:p>
            <a:pPr marL="342900" indent="-342900">
              <a:buAutoNum type="arabicPeriod"/>
            </a:pPr>
            <a:r>
              <a:rPr lang="en-GB" dirty="0"/>
              <a:t>Repeat the procedure using the three other drugs so that the plate is set up accordingly</a:t>
            </a:r>
          </a:p>
          <a:p>
            <a:pPr marL="342900" indent="-342900">
              <a:buAutoNum type="arabicPeriod"/>
            </a:pPr>
            <a:r>
              <a:rPr lang="en-GB" dirty="0"/>
              <a:t>Keep the remaining powdered drug in a test tube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5789AC-3318-4E80-B51D-EC7E3B387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Set up drug screening plate:</a:t>
            </a:r>
          </a:p>
        </p:txBody>
      </p:sp>
      <p:pic>
        <p:nvPicPr>
          <p:cNvPr id="4" name="Picture 2" descr="Templates">
            <a:extLst>
              <a:ext uri="{FF2B5EF4-FFF2-40B4-BE49-F238E27FC236}">
                <a16:creationId xmlns:a16="http://schemas.microsoft.com/office/drawing/2014/main" id="{60525D20-53ED-C498-4E36-1CFED9E58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21" y="1364456"/>
            <a:ext cx="4347567" cy="324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5314B5-D4F8-70ED-A8B3-6AF68D8CA8D7}"/>
              </a:ext>
            </a:extLst>
          </p:cNvPr>
          <p:cNvSpPr txBox="1"/>
          <p:nvPr/>
        </p:nvSpPr>
        <p:spPr>
          <a:xfrm>
            <a:off x="4087703" y="1774978"/>
            <a:ext cx="5485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Drug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C21426-6F55-E9AC-0E4A-C8C3C4A59BD2}"/>
              </a:ext>
            </a:extLst>
          </p:cNvPr>
          <p:cNvSpPr txBox="1"/>
          <p:nvPr/>
        </p:nvSpPr>
        <p:spPr>
          <a:xfrm>
            <a:off x="4560632" y="1774978"/>
            <a:ext cx="5485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Drug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40E97A-F374-51BA-B91F-783641CEC5E6}"/>
              </a:ext>
            </a:extLst>
          </p:cNvPr>
          <p:cNvSpPr txBox="1"/>
          <p:nvPr/>
        </p:nvSpPr>
        <p:spPr>
          <a:xfrm>
            <a:off x="5033562" y="1774978"/>
            <a:ext cx="5485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Drug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11B1AF-8143-BBCF-4534-2992D65532C5}"/>
              </a:ext>
            </a:extLst>
          </p:cNvPr>
          <p:cNvSpPr txBox="1"/>
          <p:nvPr/>
        </p:nvSpPr>
        <p:spPr>
          <a:xfrm>
            <a:off x="5504820" y="1774978"/>
            <a:ext cx="5485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Drug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D779F0-F944-6E25-9284-CE58EA40FBFD}"/>
              </a:ext>
            </a:extLst>
          </p:cNvPr>
          <p:cNvSpPr txBox="1"/>
          <p:nvPr/>
        </p:nvSpPr>
        <p:spPr>
          <a:xfrm>
            <a:off x="5977750" y="1774978"/>
            <a:ext cx="5485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Drug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BDC34A-D447-68AF-30AF-A32335F0267D}"/>
              </a:ext>
            </a:extLst>
          </p:cNvPr>
          <p:cNvSpPr txBox="1"/>
          <p:nvPr/>
        </p:nvSpPr>
        <p:spPr>
          <a:xfrm>
            <a:off x="6450680" y="1774978"/>
            <a:ext cx="5485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Drug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AC52D5-7479-D348-EC78-74BEC1095762}"/>
              </a:ext>
            </a:extLst>
          </p:cNvPr>
          <p:cNvSpPr txBox="1"/>
          <p:nvPr/>
        </p:nvSpPr>
        <p:spPr>
          <a:xfrm>
            <a:off x="4087703" y="2236006"/>
            <a:ext cx="5485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Drug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12C8E6-C32F-713B-7DCA-8BCD5CA985BC}"/>
              </a:ext>
            </a:extLst>
          </p:cNvPr>
          <p:cNvSpPr txBox="1"/>
          <p:nvPr/>
        </p:nvSpPr>
        <p:spPr>
          <a:xfrm>
            <a:off x="4560632" y="2236006"/>
            <a:ext cx="5485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Drug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A20E32-DF32-3F79-8505-7E13CF9FCF49}"/>
              </a:ext>
            </a:extLst>
          </p:cNvPr>
          <p:cNvSpPr txBox="1"/>
          <p:nvPr/>
        </p:nvSpPr>
        <p:spPr>
          <a:xfrm>
            <a:off x="5033562" y="2236006"/>
            <a:ext cx="5485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Drug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12CEE6-5750-19CD-7558-63AA148E5B5A}"/>
              </a:ext>
            </a:extLst>
          </p:cNvPr>
          <p:cNvSpPr txBox="1"/>
          <p:nvPr/>
        </p:nvSpPr>
        <p:spPr>
          <a:xfrm>
            <a:off x="5504820" y="2236006"/>
            <a:ext cx="5485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Drug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55766D-3388-E194-F0CD-47FAC1534BAB}"/>
              </a:ext>
            </a:extLst>
          </p:cNvPr>
          <p:cNvSpPr txBox="1"/>
          <p:nvPr/>
        </p:nvSpPr>
        <p:spPr>
          <a:xfrm>
            <a:off x="5977750" y="2236006"/>
            <a:ext cx="5485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Drug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B9C4B9-E791-C116-86E8-3CEA559FE6B4}"/>
              </a:ext>
            </a:extLst>
          </p:cNvPr>
          <p:cNvSpPr txBox="1"/>
          <p:nvPr/>
        </p:nvSpPr>
        <p:spPr>
          <a:xfrm>
            <a:off x="6450680" y="2236006"/>
            <a:ext cx="5485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Drug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DBCC55-B856-6924-7A73-BB12C7D914CB}"/>
              </a:ext>
            </a:extLst>
          </p:cNvPr>
          <p:cNvSpPr txBox="1"/>
          <p:nvPr/>
        </p:nvSpPr>
        <p:spPr>
          <a:xfrm>
            <a:off x="4087703" y="2693015"/>
            <a:ext cx="5485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Drug 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C6FCA3-314E-2580-9AF7-EC282EA3D900}"/>
              </a:ext>
            </a:extLst>
          </p:cNvPr>
          <p:cNvSpPr txBox="1"/>
          <p:nvPr/>
        </p:nvSpPr>
        <p:spPr>
          <a:xfrm>
            <a:off x="4560632" y="2693015"/>
            <a:ext cx="5485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Drug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71A5B4-9411-B32E-4B5F-CF9E7236DFAF}"/>
              </a:ext>
            </a:extLst>
          </p:cNvPr>
          <p:cNvSpPr txBox="1"/>
          <p:nvPr/>
        </p:nvSpPr>
        <p:spPr>
          <a:xfrm>
            <a:off x="5033562" y="2693014"/>
            <a:ext cx="5485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Drug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189F48-91D2-75F5-BFBB-2351B6C58BA3}"/>
              </a:ext>
            </a:extLst>
          </p:cNvPr>
          <p:cNvSpPr txBox="1"/>
          <p:nvPr/>
        </p:nvSpPr>
        <p:spPr>
          <a:xfrm>
            <a:off x="5504820" y="2693015"/>
            <a:ext cx="5485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Drug 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398B22-34E3-615A-19A9-B6ACC88DC50F}"/>
              </a:ext>
            </a:extLst>
          </p:cNvPr>
          <p:cNvSpPr txBox="1"/>
          <p:nvPr/>
        </p:nvSpPr>
        <p:spPr>
          <a:xfrm>
            <a:off x="5977750" y="2693015"/>
            <a:ext cx="5485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Drug 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CEB2D9-BA0E-DD5E-3EA6-171BA68C673C}"/>
              </a:ext>
            </a:extLst>
          </p:cNvPr>
          <p:cNvSpPr txBox="1"/>
          <p:nvPr/>
        </p:nvSpPr>
        <p:spPr>
          <a:xfrm>
            <a:off x="6450680" y="2693014"/>
            <a:ext cx="5485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Drug 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B0301F-B33F-00C2-23E6-E2FD68F30218}"/>
              </a:ext>
            </a:extLst>
          </p:cNvPr>
          <p:cNvSpPr txBox="1"/>
          <p:nvPr/>
        </p:nvSpPr>
        <p:spPr>
          <a:xfrm>
            <a:off x="4087703" y="3162607"/>
            <a:ext cx="5485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Drug 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7578E6-5630-DE53-4065-2B93D231187C}"/>
              </a:ext>
            </a:extLst>
          </p:cNvPr>
          <p:cNvSpPr txBox="1"/>
          <p:nvPr/>
        </p:nvSpPr>
        <p:spPr>
          <a:xfrm>
            <a:off x="4560632" y="3162607"/>
            <a:ext cx="5485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Drug 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4BD5DB-1280-3D42-8421-01C6C2C047F0}"/>
              </a:ext>
            </a:extLst>
          </p:cNvPr>
          <p:cNvSpPr txBox="1"/>
          <p:nvPr/>
        </p:nvSpPr>
        <p:spPr>
          <a:xfrm>
            <a:off x="5033562" y="3162606"/>
            <a:ext cx="5485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Drug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32CC72-4174-92A5-F8E9-AADEF5F1BBD0}"/>
              </a:ext>
            </a:extLst>
          </p:cNvPr>
          <p:cNvSpPr txBox="1"/>
          <p:nvPr/>
        </p:nvSpPr>
        <p:spPr>
          <a:xfrm>
            <a:off x="5504820" y="3162607"/>
            <a:ext cx="5485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Drug 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83AB59-ED2F-DD86-A0BA-1598C9BE554D}"/>
              </a:ext>
            </a:extLst>
          </p:cNvPr>
          <p:cNvSpPr txBox="1"/>
          <p:nvPr/>
        </p:nvSpPr>
        <p:spPr>
          <a:xfrm>
            <a:off x="5977750" y="3162607"/>
            <a:ext cx="5485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Drug 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58581A-475C-73CE-F028-9073CB04D7B4}"/>
              </a:ext>
            </a:extLst>
          </p:cNvPr>
          <p:cNvSpPr txBox="1"/>
          <p:nvPr/>
        </p:nvSpPr>
        <p:spPr>
          <a:xfrm>
            <a:off x="6450680" y="3162606"/>
            <a:ext cx="5485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Drug 4</a:t>
            </a:r>
          </a:p>
        </p:txBody>
      </p:sp>
    </p:spTree>
    <p:extLst>
      <p:ext uri="{BB962C8B-B14F-4D97-AF65-F5344CB8AC3E}">
        <p14:creationId xmlns:p14="http://schemas.microsoft.com/office/powerpoint/2010/main" val="492799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60FB17-5EF9-47CC-9468-1D3BBE10B9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8" y="1200150"/>
            <a:ext cx="8191502" cy="3321844"/>
          </a:xfrm>
        </p:spPr>
        <p:txBody>
          <a:bodyPr/>
          <a:lstStyle/>
          <a:p>
            <a:pPr algn="just">
              <a:lnSpc>
                <a:spcPct val="115000"/>
              </a:lnSpc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the information you have collected in the table above, consider the properties of each drug and what this biochemical information means. These drugs are being considered as antacids; chemicals that relieve indigestion by neutralising excess stomach acid.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Compare the pH of the antacids before adding HCl, then compare the pH of antacids after adding HCl. 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antacid seems to be most effective? Explain why.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info in background section…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5789AC-3318-4E80-B51D-EC7E3B387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Analysis of results</a:t>
            </a:r>
          </a:p>
        </p:txBody>
      </p:sp>
    </p:spTree>
    <p:extLst>
      <p:ext uri="{BB962C8B-B14F-4D97-AF65-F5344CB8AC3E}">
        <p14:creationId xmlns:p14="http://schemas.microsoft.com/office/powerpoint/2010/main" val="299001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E2E7C0-DAFB-36C9-B1EC-444416C2C7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1600" dirty="0"/>
              <a:t>Your task is to write a report describing the investigation you have just performed.</a:t>
            </a:r>
          </a:p>
          <a:p>
            <a:r>
              <a:rPr lang="en-GB" sz="1600" dirty="0"/>
              <a:t>Scientific reports are divided into the following sections:</a:t>
            </a:r>
          </a:p>
          <a:p>
            <a:r>
              <a:rPr lang="en-GB" sz="1600" b="1" dirty="0"/>
              <a:t>Introduction</a:t>
            </a:r>
            <a:r>
              <a:rPr lang="en-GB" sz="1600" dirty="0"/>
              <a:t> – introduce reader to subject including; what has been done before, what the gap in the knowledge is, what are you trying to find out in this experiment?</a:t>
            </a:r>
          </a:p>
          <a:p>
            <a:r>
              <a:rPr lang="en-GB" sz="1600" b="1" dirty="0"/>
              <a:t>Method </a:t>
            </a:r>
            <a:r>
              <a:rPr lang="en-GB" sz="1600" dirty="0"/>
              <a:t>– describe how you have performed the experiment, including details!</a:t>
            </a:r>
          </a:p>
          <a:p>
            <a:r>
              <a:rPr lang="en-GB" sz="1600" b="1" dirty="0"/>
              <a:t>Results </a:t>
            </a:r>
            <a:r>
              <a:rPr lang="en-GB" sz="1600" dirty="0"/>
              <a:t>– present data collected (as a table or figure)</a:t>
            </a:r>
          </a:p>
          <a:p>
            <a:r>
              <a:rPr lang="en-GB" sz="1600" b="1" dirty="0"/>
              <a:t>Discussion</a:t>
            </a:r>
            <a:r>
              <a:rPr lang="en-GB" sz="1600" dirty="0"/>
              <a:t> – what do your results mean? Consider the analysis on the previous slide, and what recommendations would you make going forward? What experiments would be useful to perform in the future?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EBE524-C0C3-91D0-1366-592B478F6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Report</a:t>
            </a:r>
          </a:p>
        </p:txBody>
      </p:sp>
    </p:spTree>
    <p:extLst>
      <p:ext uri="{BB962C8B-B14F-4D97-AF65-F5344CB8AC3E}">
        <p14:creationId xmlns:p14="http://schemas.microsoft.com/office/powerpoint/2010/main" val="1277245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oA Colours">
      <a:dk1>
        <a:srgbClr val="000000"/>
      </a:dk1>
      <a:lt1>
        <a:srgbClr val="FFFFFF"/>
      </a:lt1>
      <a:dk2>
        <a:srgbClr val="1C4392"/>
      </a:dk2>
      <a:lt2>
        <a:srgbClr val="E7E6E6"/>
      </a:lt2>
      <a:accent1>
        <a:srgbClr val="DA281C"/>
      </a:accent1>
      <a:accent2>
        <a:srgbClr val="5C284F"/>
      </a:accent2>
      <a:accent3>
        <a:srgbClr val="01B6ED"/>
      </a:accent3>
      <a:accent4>
        <a:srgbClr val="C80B6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25-Schools.potx" id="{0ED7EAAF-2CF3-4102-AC85-3A12D51D4024}" vid="{951E1219-D605-412D-92C4-259243AECCAC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25-Schools.potx" id="{0ED7EAAF-2CF3-4102-AC85-3A12D51D4024}" vid="{6E22BCD4-6E3B-486E-A238-7F692C3073B5}"/>
    </a:ext>
  </a:extLst>
</a:theme>
</file>

<file path=ppt/theme/theme3.xml><?xml version="1.0" encoding="utf-8"?>
<a:theme xmlns:a="http://schemas.openxmlformats.org/drawingml/2006/main" name="Content layouts">
  <a:themeElements>
    <a:clrScheme name="UoA Colours">
      <a:dk1>
        <a:srgbClr val="000000"/>
      </a:dk1>
      <a:lt1>
        <a:srgbClr val="FFFFFF"/>
      </a:lt1>
      <a:dk2>
        <a:srgbClr val="1C4392"/>
      </a:dk2>
      <a:lt2>
        <a:srgbClr val="E7E6E6"/>
      </a:lt2>
      <a:accent1>
        <a:srgbClr val="DA281C"/>
      </a:accent1>
      <a:accent2>
        <a:srgbClr val="5C284F"/>
      </a:accent2>
      <a:accent3>
        <a:srgbClr val="01B6ED"/>
      </a:accent3>
      <a:accent4>
        <a:srgbClr val="C80B6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25-Schools.potx" id="{0ED7EAAF-2CF3-4102-AC85-3A12D51D4024}" vid="{4125387D-2C93-4794-91EC-C1716099D6C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FE2A256287E148BD67AE9C58AD8265" ma:contentTypeVersion="13" ma:contentTypeDescription="Create a new document." ma:contentTypeScope="" ma:versionID="5dcd4eef8f10932141b0af3c0c37460d">
  <xsd:schema xmlns:xsd="http://www.w3.org/2001/XMLSchema" xmlns:xs="http://www.w3.org/2001/XMLSchema" xmlns:p="http://schemas.microsoft.com/office/2006/metadata/properties" xmlns:ns2="c2cbd189-ca79-4e30-a19f-ac4b1165c73e" xmlns:ns3="600fe1d4-0bed-4ae1-99b2-a080a88c64c6" targetNamespace="http://schemas.microsoft.com/office/2006/metadata/properties" ma:root="true" ma:fieldsID="413eb07896d2cf0aa12ca794390e3547" ns2:_="" ns3:_="">
    <xsd:import namespace="c2cbd189-ca79-4e30-a19f-ac4b1165c73e"/>
    <xsd:import namespace="600fe1d4-0bed-4ae1-99b2-a080a88c64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eed_x0020_higher_x0020_res_x003f_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cbd189-ca79-4e30-a19f-ac4b1165c7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Need_x0020_higher_x0020_res_x003f_" ma:index="19" nillable="true" ma:displayName="Need higher res?" ma:default="N" ma:internalName="Need_x0020_higher_x0020_res_x003f_">
      <xsd:simpleType>
        <xsd:restriction base="dms:Text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0fe1d4-0bed-4ae1-99b2-a080a88c64c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ed_x0020_higher_x0020_res_x003f_ xmlns="c2cbd189-ca79-4e30-a19f-ac4b1165c73e">N</Need_x0020_higher_x0020_res_x003f_>
    <SharedWithUsers xmlns="600fe1d4-0bed-4ae1-99b2-a080a88c64c6">
      <UserInfo>
        <DisplayName>Sinclair, Elaine</DisplayName>
        <AccountId>99</AccountId>
        <AccountType/>
      </UserInfo>
      <UserInfo>
        <DisplayName>Howarth, Lauren</DisplayName>
        <AccountId>21</AccountId>
        <AccountType/>
      </UserInfo>
      <UserInfo>
        <DisplayName>Macdonald, Lucy J</DisplayName>
        <AccountId>41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D62D897-AF37-41CE-8E68-ABF87571BB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cbd189-ca79-4e30-a19f-ac4b1165c73e"/>
    <ds:schemaRef ds:uri="600fe1d4-0bed-4ae1-99b2-a080a88c64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03FF4A-92D1-4AC6-A3D0-2369C39732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AB92E3-26D1-4D43-9D8D-DDC63A368C19}">
  <ds:schemaRefs>
    <ds:schemaRef ds:uri="http://www.w3.org/XML/1998/namespace"/>
    <ds:schemaRef ds:uri="c2cbd189-ca79-4e30-a19f-ac4b1165c73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600fe1d4-0bed-4ae1-99b2-a080a88c64c6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525-template</Template>
  <TotalTime>6978</TotalTime>
  <Words>393</Words>
  <Application>Microsoft Office PowerPoint</Application>
  <PresentationFormat>On-screen Show (16:9)</PresentationFormat>
  <Paragraphs>51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Office Theme</vt:lpstr>
      <vt:lpstr>1_Custom Design</vt:lpstr>
      <vt:lpstr>Content layouts</vt:lpstr>
      <vt:lpstr>Drug Screening Practical</vt:lpstr>
      <vt:lpstr>Drug screening in drug discovery</vt:lpstr>
      <vt:lpstr>Set up drug screening plate:</vt:lpstr>
      <vt:lpstr>Analysis of results</vt:lpstr>
      <vt:lpstr>Report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about this template</dc:title>
  <dc:creator>Macdonald, Lucy J</dc:creator>
  <cp:lastModifiedBy>Carlier, Molly</cp:lastModifiedBy>
  <cp:revision>42</cp:revision>
  <dcterms:created xsi:type="dcterms:W3CDTF">2021-09-17T13:50:02Z</dcterms:created>
  <dcterms:modified xsi:type="dcterms:W3CDTF">2023-08-22T14:39:27Z</dcterms:modified>
  <cp:category>525 years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0x0101000FFE2A256287E148BD67AE9C58AD8265</vt:lpwstr>
  </property>
</Properties>
</file>